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0" r:id="rId1"/>
  </p:sldMasterIdLst>
  <p:notesMasterIdLst>
    <p:notesMasterId r:id="rId44"/>
  </p:notesMasterIdLst>
  <p:sldIdLst>
    <p:sldId id="271" r:id="rId2"/>
    <p:sldId id="272" r:id="rId3"/>
    <p:sldId id="273" r:id="rId4"/>
    <p:sldId id="275" r:id="rId5"/>
    <p:sldId id="276" r:id="rId6"/>
    <p:sldId id="274" r:id="rId7"/>
    <p:sldId id="277" r:id="rId8"/>
    <p:sldId id="278" r:id="rId9"/>
    <p:sldId id="279" r:id="rId10"/>
    <p:sldId id="280" r:id="rId11"/>
    <p:sldId id="281" r:id="rId12"/>
    <p:sldId id="282" r:id="rId13"/>
    <p:sldId id="283" r:id="rId14"/>
    <p:sldId id="289" r:id="rId15"/>
    <p:sldId id="284" r:id="rId16"/>
    <p:sldId id="285" r:id="rId17"/>
    <p:sldId id="286" r:id="rId18"/>
    <p:sldId id="287" r:id="rId19"/>
    <p:sldId id="288" r:id="rId20"/>
    <p:sldId id="313" r:id="rId21"/>
    <p:sldId id="312"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Lst>
  <p:sldSz cx="12192000" cy="6858000"/>
  <p:notesSz cx="6950075" cy="1197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89" d="100"/>
          <a:sy n="89" d="100"/>
        </p:scale>
        <p:origin x="32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11488" cy="600076"/>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idx="1"/>
          </p:nvPr>
        </p:nvSpPr>
        <p:spPr>
          <a:xfrm>
            <a:off x="3937000" y="3"/>
            <a:ext cx="3011488" cy="600076"/>
          </a:xfrm>
          <a:prstGeom prst="rect">
            <a:avLst/>
          </a:prstGeom>
        </p:spPr>
        <p:txBody>
          <a:bodyPr vert="horz" lIns="91435" tIns="45717" rIns="91435" bIns="45717" rtlCol="0"/>
          <a:lstStyle>
            <a:lvl1pPr algn="r">
              <a:defRPr sz="1200"/>
            </a:lvl1pPr>
          </a:lstStyle>
          <a:p>
            <a:fld id="{A9034FBE-4020-4660-9CD7-AF0C0CFDB5ED}" type="datetimeFigureOut">
              <a:rPr lang="en-US" smtClean="0"/>
              <a:t>9/13/2018</a:t>
            </a:fld>
            <a:endParaRPr lang="en-US"/>
          </a:p>
        </p:txBody>
      </p:sp>
      <p:sp>
        <p:nvSpPr>
          <p:cNvPr id="4" name="Slide Image Placeholder 3"/>
          <p:cNvSpPr>
            <a:spLocks noGrp="1" noRot="1" noChangeAspect="1"/>
          </p:cNvSpPr>
          <p:nvPr>
            <p:ph type="sldImg" idx="2"/>
          </p:nvPr>
        </p:nvSpPr>
        <p:spPr>
          <a:xfrm>
            <a:off x="-119063" y="1497013"/>
            <a:ext cx="7188201" cy="4043362"/>
          </a:xfrm>
          <a:prstGeom prst="rect">
            <a:avLst/>
          </a:prstGeom>
          <a:noFill/>
          <a:ln w="12700">
            <a:solidFill>
              <a:prstClr val="black"/>
            </a:solidFill>
          </a:ln>
        </p:spPr>
        <p:txBody>
          <a:bodyPr vert="horz" lIns="91435" tIns="45717" rIns="91435" bIns="45717" rtlCol="0" anchor="ctr"/>
          <a:lstStyle/>
          <a:p>
            <a:endParaRPr lang="en-US"/>
          </a:p>
        </p:txBody>
      </p:sp>
      <p:sp>
        <p:nvSpPr>
          <p:cNvPr id="5" name="Notes Placeholder 4"/>
          <p:cNvSpPr>
            <a:spLocks noGrp="1"/>
          </p:cNvSpPr>
          <p:nvPr>
            <p:ph type="body" sz="quarter" idx="3"/>
          </p:nvPr>
        </p:nvSpPr>
        <p:spPr>
          <a:xfrm>
            <a:off x="695330" y="5765800"/>
            <a:ext cx="5559425" cy="4716463"/>
          </a:xfrm>
          <a:prstGeom prst="rect">
            <a:avLst/>
          </a:prstGeom>
        </p:spPr>
        <p:txBody>
          <a:bodyPr vert="horz" lIns="91435" tIns="45717" rIns="91435" bIns="457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379202"/>
            <a:ext cx="3011488" cy="600076"/>
          </a:xfrm>
          <a:prstGeom prst="rect">
            <a:avLst/>
          </a:prstGeom>
        </p:spPr>
        <p:txBody>
          <a:bodyPr vert="horz" lIns="91435" tIns="45717" rIns="91435"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11379202"/>
            <a:ext cx="3011488" cy="600076"/>
          </a:xfrm>
          <a:prstGeom prst="rect">
            <a:avLst/>
          </a:prstGeom>
        </p:spPr>
        <p:txBody>
          <a:bodyPr vert="horz" lIns="91435" tIns="45717" rIns="91435" bIns="45717" rtlCol="0" anchor="b"/>
          <a:lstStyle>
            <a:lvl1pPr algn="r">
              <a:defRPr sz="1200"/>
            </a:lvl1pPr>
          </a:lstStyle>
          <a:p>
            <a:fld id="{837B9BA4-34B6-4204-9EF9-A0DD85F3D1D7}" type="slidenum">
              <a:rPr lang="en-US" smtClean="0"/>
              <a:t>‹#›</a:t>
            </a:fld>
            <a:endParaRPr lang="en-US"/>
          </a:p>
        </p:txBody>
      </p:sp>
    </p:spTree>
    <p:extLst>
      <p:ext uri="{BB962C8B-B14F-4D97-AF65-F5344CB8AC3E}">
        <p14:creationId xmlns:p14="http://schemas.microsoft.com/office/powerpoint/2010/main" val="314348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22</a:t>
            </a:fld>
            <a:endParaRPr lang="en-US"/>
          </a:p>
        </p:txBody>
      </p:sp>
    </p:spTree>
    <p:extLst>
      <p:ext uri="{BB962C8B-B14F-4D97-AF65-F5344CB8AC3E}">
        <p14:creationId xmlns:p14="http://schemas.microsoft.com/office/powerpoint/2010/main" val="293496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31</a:t>
            </a:fld>
            <a:endParaRPr lang="en-US"/>
          </a:p>
        </p:txBody>
      </p:sp>
    </p:spTree>
    <p:extLst>
      <p:ext uri="{BB962C8B-B14F-4D97-AF65-F5344CB8AC3E}">
        <p14:creationId xmlns:p14="http://schemas.microsoft.com/office/powerpoint/2010/main" val="11316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32</a:t>
            </a:fld>
            <a:endParaRPr lang="en-US"/>
          </a:p>
        </p:txBody>
      </p:sp>
    </p:spTree>
    <p:extLst>
      <p:ext uri="{BB962C8B-B14F-4D97-AF65-F5344CB8AC3E}">
        <p14:creationId xmlns:p14="http://schemas.microsoft.com/office/powerpoint/2010/main" val="127207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33</a:t>
            </a:fld>
            <a:endParaRPr lang="en-US"/>
          </a:p>
        </p:txBody>
      </p:sp>
    </p:spTree>
    <p:extLst>
      <p:ext uri="{BB962C8B-B14F-4D97-AF65-F5344CB8AC3E}">
        <p14:creationId xmlns:p14="http://schemas.microsoft.com/office/powerpoint/2010/main" val="2110775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34</a:t>
            </a:fld>
            <a:endParaRPr lang="en-US"/>
          </a:p>
        </p:txBody>
      </p:sp>
    </p:spTree>
    <p:extLst>
      <p:ext uri="{BB962C8B-B14F-4D97-AF65-F5344CB8AC3E}">
        <p14:creationId xmlns:p14="http://schemas.microsoft.com/office/powerpoint/2010/main" val="414274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35</a:t>
            </a:fld>
            <a:endParaRPr lang="en-US"/>
          </a:p>
        </p:txBody>
      </p:sp>
    </p:spTree>
    <p:extLst>
      <p:ext uri="{BB962C8B-B14F-4D97-AF65-F5344CB8AC3E}">
        <p14:creationId xmlns:p14="http://schemas.microsoft.com/office/powerpoint/2010/main" val="3431506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36</a:t>
            </a:fld>
            <a:endParaRPr lang="en-US"/>
          </a:p>
        </p:txBody>
      </p:sp>
    </p:spTree>
    <p:extLst>
      <p:ext uri="{BB962C8B-B14F-4D97-AF65-F5344CB8AC3E}">
        <p14:creationId xmlns:p14="http://schemas.microsoft.com/office/powerpoint/2010/main" val="63811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37</a:t>
            </a:fld>
            <a:endParaRPr lang="en-US"/>
          </a:p>
        </p:txBody>
      </p:sp>
    </p:spTree>
    <p:extLst>
      <p:ext uri="{BB962C8B-B14F-4D97-AF65-F5344CB8AC3E}">
        <p14:creationId xmlns:p14="http://schemas.microsoft.com/office/powerpoint/2010/main" val="355127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38</a:t>
            </a:fld>
            <a:endParaRPr lang="en-US"/>
          </a:p>
        </p:txBody>
      </p:sp>
    </p:spTree>
    <p:extLst>
      <p:ext uri="{BB962C8B-B14F-4D97-AF65-F5344CB8AC3E}">
        <p14:creationId xmlns:p14="http://schemas.microsoft.com/office/powerpoint/2010/main" val="111759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39</a:t>
            </a:fld>
            <a:endParaRPr lang="en-US"/>
          </a:p>
        </p:txBody>
      </p:sp>
    </p:spTree>
    <p:extLst>
      <p:ext uri="{BB962C8B-B14F-4D97-AF65-F5344CB8AC3E}">
        <p14:creationId xmlns:p14="http://schemas.microsoft.com/office/powerpoint/2010/main" val="160039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40</a:t>
            </a:fld>
            <a:endParaRPr lang="en-US"/>
          </a:p>
        </p:txBody>
      </p:sp>
    </p:spTree>
    <p:extLst>
      <p:ext uri="{BB962C8B-B14F-4D97-AF65-F5344CB8AC3E}">
        <p14:creationId xmlns:p14="http://schemas.microsoft.com/office/powerpoint/2010/main" val="321989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23</a:t>
            </a:fld>
            <a:endParaRPr lang="en-US"/>
          </a:p>
        </p:txBody>
      </p:sp>
    </p:spTree>
    <p:extLst>
      <p:ext uri="{BB962C8B-B14F-4D97-AF65-F5344CB8AC3E}">
        <p14:creationId xmlns:p14="http://schemas.microsoft.com/office/powerpoint/2010/main" val="1908849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41</a:t>
            </a:fld>
            <a:endParaRPr lang="en-US"/>
          </a:p>
        </p:txBody>
      </p:sp>
    </p:spTree>
    <p:extLst>
      <p:ext uri="{BB962C8B-B14F-4D97-AF65-F5344CB8AC3E}">
        <p14:creationId xmlns:p14="http://schemas.microsoft.com/office/powerpoint/2010/main" val="200461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24</a:t>
            </a:fld>
            <a:endParaRPr lang="en-US"/>
          </a:p>
        </p:txBody>
      </p:sp>
    </p:spTree>
    <p:extLst>
      <p:ext uri="{BB962C8B-B14F-4D97-AF65-F5344CB8AC3E}">
        <p14:creationId xmlns:p14="http://schemas.microsoft.com/office/powerpoint/2010/main" val="199664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25</a:t>
            </a:fld>
            <a:endParaRPr lang="en-US"/>
          </a:p>
        </p:txBody>
      </p:sp>
    </p:spTree>
    <p:extLst>
      <p:ext uri="{BB962C8B-B14F-4D97-AF65-F5344CB8AC3E}">
        <p14:creationId xmlns:p14="http://schemas.microsoft.com/office/powerpoint/2010/main" val="300457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26</a:t>
            </a:fld>
            <a:endParaRPr lang="en-US"/>
          </a:p>
        </p:txBody>
      </p:sp>
    </p:spTree>
    <p:extLst>
      <p:ext uri="{BB962C8B-B14F-4D97-AF65-F5344CB8AC3E}">
        <p14:creationId xmlns:p14="http://schemas.microsoft.com/office/powerpoint/2010/main" val="341133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27</a:t>
            </a:fld>
            <a:endParaRPr lang="en-US"/>
          </a:p>
        </p:txBody>
      </p:sp>
    </p:spTree>
    <p:extLst>
      <p:ext uri="{BB962C8B-B14F-4D97-AF65-F5344CB8AC3E}">
        <p14:creationId xmlns:p14="http://schemas.microsoft.com/office/powerpoint/2010/main" val="173753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28</a:t>
            </a:fld>
            <a:endParaRPr lang="en-US"/>
          </a:p>
        </p:txBody>
      </p:sp>
    </p:spTree>
    <p:extLst>
      <p:ext uri="{BB962C8B-B14F-4D97-AF65-F5344CB8AC3E}">
        <p14:creationId xmlns:p14="http://schemas.microsoft.com/office/powerpoint/2010/main" val="108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29</a:t>
            </a:fld>
            <a:endParaRPr lang="en-US"/>
          </a:p>
        </p:txBody>
      </p:sp>
    </p:spTree>
    <p:extLst>
      <p:ext uri="{BB962C8B-B14F-4D97-AF65-F5344CB8AC3E}">
        <p14:creationId xmlns:p14="http://schemas.microsoft.com/office/powerpoint/2010/main" val="211583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9BA4-34B6-4204-9EF9-A0DD85F3D1D7}" type="slidenum">
              <a:rPr lang="en-US" smtClean="0"/>
              <a:t>30</a:t>
            </a:fld>
            <a:endParaRPr lang="en-US"/>
          </a:p>
        </p:txBody>
      </p:sp>
    </p:spTree>
    <p:extLst>
      <p:ext uri="{BB962C8B-B14F-4D97-AF65-F5344CB8AC3E}">
        <p14:creationId xmlns:p14="http://schemas.microsoft.com/office/powerpoint/2010/main" val="3586664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6CD37FA-881A-4EA9-9F8E-01E73F7DE48E}" type="datetimeFigureOut">
              <a:rPr lang="en-US" smtClean="0"/>
              <a:t>9/13/2018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9540903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CD37FA-881A-4EA9-9F8E-01E73F7DE48E}"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152063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6CD37FA-881A-4EA9-9F8E-01E73F7DE48E}" type="datetimeFigureOut">
              <a:rPr lang="en-US" smtClean="0"/>
              <a:t>9/13/2018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1231283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6CD37FA-881A-4EA9-9F8E-01E73F7DE48E}" type="datetimeFigureOut">
              <a:rPr lang="en-US" smtClean="0"/>
              <a:t>9/13/2018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3024552-6EC2-48DF-998B-D8E1FDCBE3D0}"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8178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6CD37FA-881A-4EA9-9F8E-01E73F7DE48E}" type="datetimeFigureOut">
              <a:rPr lang="en-US" smtClean="0"/>
              <a:t>9/13/2018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244242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6CD37FA-881A-4EA9-9F8E-01E73F7DE48E}"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338012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6CD37FA-881A-4EA9-9F8E-01E73F7DE48E}"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97562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37FA-881A-4EA9-9F8E-01E73F7DE48E}"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2761079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6CD37FA-881A-4EA9-9F8E-01E73F7DE48E}" type="datetimeFigureOut">
              <a:rPr lang="en-US" smtClean="0"/>
              <a:t>9/13/2018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381022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37FA-881A-4EA9-9F8E-01E73F7DE48E}"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196827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6CD37FA-881A-4EA9-9F8E-01E73F7DE48E}" type="datetimeFigureOut">
              <a:rPr lang="en-US" smtClean="0"/>
              <a:t>9/13/2018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29457794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D37FA-881A-4EA9-9F8E-01E73F7DE48E}"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336645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D37FA-881A-4EA9-9F8E-01E73F7DE48E}"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341441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D37FA-881A-4EA9-9F8E-01E73F7DE48E}"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52853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37FA-881A-4EA9-9F8E-01E73F7DE48E}"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209378718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CD37FA-881A-4EA9-9F8E-01E73F7DE48E}"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371765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CD37FA-881A-4EA9-9F8E-01E73F7DE48E}"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24552-6EC2-48DF-998B-D8E1FDCBE3D0}" type="slidenum">
              <a:rPr lang="en-US" smtClean="0"/>
              <a:t>‹#›</a:t>
            </a:fld>
            <a:endParaRPr lang="en-US"/>
          </a:p>
        </p:txBody>
      </p:sp>
    </p:spTree>
    <p:extLst>
      <p:ext uri="{BB962C8B-B14F-4D97-AF65-F5344CB8AC3E}">
        <p14:creationId xmlns:p14="http://schemas.microsoft.com/office/powerpoint/2010/main" val="203459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6CD37FA-881A-4EA9-9F8E-01E73F7DE48E}" type="datetimeFigureOut">
              <a:rPr lang="en-US" smtClean="0"/>
              <a:t>9/13/2018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024552-6EC2-48DF-998B-D8E1FDCBE3D0}" type="slidenum">
              <a:rPr lang="en-US" smtClean="0"/>
              <a:t>‹#›</a:t>
            </a:fld>
            <a:endParaRPr lang="en-US"/>
          </a:p>
        </p:txBody>
      </p:sp>
    </p:spTree>
    <p:extLst>
      <p:ext uri="{BB962C8B-B14F-4D97-AF65-F5344CB8AC3E}">
        <p14:creationId xmlns:p14="http://schemas.microsoft.com/office/powerpoint/2010/main" val="4283974287"/>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 id="2147484545" r:id="rId15"/>
    <p:sldLayoutId id="2147484546" r:id="rId16"/>
    <p:sldLayoutId id="214748454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305" y="1000493"/>
            <a:ext cx="8610600" cy="5732680"/>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sz="3600" b="1" dirty="0"/>
              <a:t>board of county commissioners</a:t>
            </a:r>
            <a:br>
              <a:rPr lang="en-US" sz="3600" b="1" dirty="0"/>
            </a:br>
            <a:r>
              <a:rPr lang="en-US" sz="3600" b="1" dirty="0"/>
              <a:t/>
            </a:r>
            <a:br>
              <a:rPr lang="en-US" sz="3600" b="1" dirty="0"/>
            </a:br>
            <a:r>
              <a:rPr lang="en-US" sz="3600" b="1" dirty="0"/>
              <a:t>overview of functions &amp; budget</a:t>
            </a:r>
            <a:br>
              <a:rPr lang="en-US" sz="3600" b="1" dirty="0"/>
            </a:br>
            <a:r>
              <a:rPr lang="en-US" sz="3600" b="1" dirty="0"/>
              <a:t/>
            </a:r>
            <a:br>
              <a:rPr lang="en-US" sz="3600" b="1" dirty="0"/>
            </a:br>
            <a:r>
              <a:rPr lang="en-US" sz="3600" b="1" dirty="0"/>
              <a:t>September 12, 2018</a:t>
            </a:r>
            <a:br>
              <a:rPr lang="en-US" sz="3600" b="1" dirty="0"/>
            </a:br>
            <a:r>
              <a:rPr lang="en-US" sz="3600" dirty="0"/>
              <a:t/>
            </a:r>
            <a:br>
              <a:rPr lang="en-US" sz="3600" dirty="0"/>
            </a:b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180" y="844997"/>
            <a:ext cx="2932345" cy="2286000"/>
          </a:xfrm>
          <a:prstGeom prst="rect">
            <a:avLst/>
          </a:prstGeom>
        </p:spPr>
      </p:pic>
    </p:spTree>
    <p:extLst>
      <p:ext uri="{BB962C8B-B14F-4D97-AF65-F5344CB8AC3E}">
        <p14:creationId xmlns:p14="http://schemas.microsoft.com/office/powerpoint/2010/main" val="298761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Fiscal Operations Department</a:t>
            </a:r>
            <a:br>
              <a:rPr lang="en-US" b="1" dirty="0"/>
            </a:br>
            <a:r>
              <a:rPr lang="en-US" sz="1800" b="1" dirty="0"/>
              <a:t>(1 Director &amp; 1 Full Time Employee)</a:t>
            </a:r>
          </a:p>
        </p:txBody>
      </p:sp>
      <p:sp>
        <p:nvSpPr>
          <p:cNvPr id="3" name="Content Placeholder 2"/>
          <p:cNvSpPr>
            <a:spLocks noGrp="1"/>
          </p:cNvSpPr>
          <p:nvPr>
            <p:ph idx="1"/>
          </p:nvPr>
        </p:nvSpPr>
        <p:spPr/>
        <p:txBody>
          <a:bodyPr>
            <a:normAutofit fontScale="85000" lnSpcReduction="20000"/>
          </a:bodyPr>
          <a:lstStyle/>
          <a:p>
            <a:r>
              <a:rPr lang="en-US" b="1" dirty="0"/>
              <a:t>Office Overview – </a:t>
            </a:r>
            <a:r>
              <a:rPr lang="en-US" dirty="0"/>
              <a:t>Responsible for monitoring all County revenues and expenses; prepare annual budget; coordinates all procurement functions; processes grant reimbursement request; manages all County contracts/agreements.</a:t>
            </a:r>
            <a:endParaRPr lang="en-US" b="1" dirty="0"/>
          </a:p>
          <a:p>
            <a:r>
              <a:rPr lang="en-US" b="1" dirty="0"/>
              <a:t>Performance Measures from 10/1/17 – 7/31/18</a:t>
            </a:r>
          </a:p>
          <a:p>
            <a:pPr lvl="1"/>
            <a:r>
              <a:rPr lang="en-US" b="1" dirty="0"/>
              <a:t>Procurement:</a:t>
            </a:r>
          </a:p>
          <a:p>
            <a:pPr lvl="2"/>
            <a:r>
              <a:rPr lang="en-US" dirty="0"/>
              <a:t>Competitive Procurements Issued = 25</a:t>
            </a:r>
          </a:p>
          <a:p>
            <a:pPr lvl="2"/>
            <a:r>
              <a:rPr lang="en-US" dirty="0"/>
              <a:t>Competitive Procurements Awarded = 22</a:t>
            </a:r>
          </a:p>
          <a:p>
            <a:pPr marL="914400" lvl="2" indent="0">
              <a:buNone/>
            </a:pPr>
            <a:endParaRPr lang="en-US" dirty="0"/>
          </a:p>
          <a:p>
            <a:pPr lvl="1"/>
            <a:r>
              <a:rPr lang="en-US" b="1" dirty="0"/>
              <a:t>Contract Management:</a:t>
            </a:r>
          </a:p>
          <a:p>
            <a:pPr lvl="2"/>
            <a:r>
              <a:rPr lang="en-US" dirty="0"/>
              <a:t>Managing 62 Open Contracts (Including Grant Agreements, Construction Agreements, Work Authorizations, &amp; Continuing Services Agreements)</a:t>
            </a:r>
          </a:p>
          <a:p>
            <a:pPr marL="914400" lvl="2" indent="0">
              <a:buNone/>
            </a:pPr>
            <a:endParaRPr lang="en-US" dirty="0"/>
          </a:p>
          <a:p>
            <a:pPr lvl="1"/>
            <a:r>
              <a:rPr lang="en-US" b="1" dirty="0"/>
              <a:t>Fiscal Operations:</a:t>
            </a:r>
          </a:p>
          <a:p>
            <a:pPr lvl="2"/>
            <a:r>
              <a:rPr lang="en-US" dirty="0"/>
              <a:t>Reviewed &amp; Approved 10,320 Financial Board Obligations (P-Card Transactions, Disbursement Requests, &amp; Monthly Draws)</a:t>
            </a:r>
          </a:p>
          <a:p>
            <a:pPr lvl="2"/>
            <a:r>
              <a:rPr lang="en-US" dirty="0"/>
              <a:t>Monitoring 1,057 Active Budget Line Items</a:t>
            </a:r>
          </a:p>
          <a:p>
            <a:pPr lvl="2"/>
            <a:r>
              <a:rPr lang="en-US" dirty="0"/>
              <a:t>Preparing Budget for FY2018/19 of 1,100 Budget Line Items</a:t>
            </a:r>
          </a:p>
        </p:txBody>
      </p:sp>
    </p:spTree>
    <p:extLst>
      <p:ext uri="{BB962C8B-B14F-4D97-AF65-F5344CB8AC3E}">
        <p14:creationId xmlns:p14="http://schemas.microsoft.com/office/powerpoint/2010/main" val="245237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intergovernmental affairs and restore act department</a:t>
            </a:r>
            <a:br>
              <a:rPr lang="en-US" b="1" dirty="0"/>
            </a:br>
            <a:r>
              <a:rPr lang="en-US" sz="1800" b="1" dirty="0"/>
              <a:t>(1 director &amp; 1 Full Time Employee)</a:t>
            </a:r>
          </a:p>
        </p:txBody>
      </p:sp>
      <p:sp>
        <p:nvSpPr>
          <p:cNvPr id="3" name="Content Placeholder 2"/>
          <p:cNvSpPr>
            <a:spLocks noGrp="1"/>
          </p:cNvSpPr>
          <p:nvPr>
            <p:ph idx="1"/>
          </p:nvPr>
        </p:nvSpPr>
        <p:spPr/>
        <p:txBody>
          <a:bodyPr/>
          <a:lstStyle/>
          <a:p>
            <a:r>
              <a:rPr lang="en-US" b="1" dirty="0"/>
              <a:t>Office Overview – </a:t>
            </a:r>
            <a:r>
              <a:rPr lang="en-US" dirty="0"/>
              <a:t>Serves as liaison for the Adopted Infrastructure Plan, BP Oil Spill (RESTORE Act, Triumph Gulf Coast, NRDA Projects), Bike Trails, Economic Development, Federal &amp; State Grants and Programs, and Federal &amp; State Legislative Affairs.</a:t>
            </a:r>
            <a:endParaRPr lang="en-US" b="1" dirty="0"/>
          </a:p>
          <a:p>
            <a:r>
              <a:rPr lang="en-US" b="1" dirty="0"/>
              <a:t>Performance Measures from 10/1/17 – 7/31/18</a:t>
            </a:r>
          </a:p>
          <a:p>
            <a:pPr lvl="1"/>
            <a:r>
              <a:rPr lang="en-US" dirty="0"/>
              <a:t>Grants Applied For = 20</a:t>
            </a:r>
          </a:p>
          <a:p>
            <a:pPr lvl="1"/>
            <a:r>
              <a:rPr lang="en-US" dirty="0"/>
              <a:t>Grants Awarded = 7</a:t>
            </a:r>
          </a:p>
          <a:p>
            <a:pPr lvl="2"/>
            <a:r>
              <a:rPr lang="en-US" dirty="0"/>
              <a:t>Totaling $8,177,048.00</a:t>
            </a:r>
          </a:p>
          <a:p>
            <a:pPr lvl="1"/>
            <a:r>
              <a:rPr lang="en-US" dirty="0"/>
              <a:t>Grants Pending = 4</a:t>
            </a:r>
          </a:p>
          <a:p>
            <a:pPr lvl="2"/>
            <a:r>
              <a:rPr lang="en-US" dirty="0"/>
              <a:t>Totaling $7,318,275.84</a:t>
            </a:r>
          </a:p>
          <a:p>
            <a:pPr lvl="2"/>
            <a:endParaRPr lang="en-US" dirty="0"/>
          </a:p>
        </p:txBody>
      </p:sp>
    </p:spTree>
    <p:extLst>
      <p:ext uri="{BB962C8B-B14F-4D97-AF65-F5344CB8AC3E}">
        <p14:creationId xmlns:p14="http://schemas.microsoft.com/office/powerpoint/2010/main" val="318553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Parks &amp; facilities management department</a:t>
            </a:r>
            <a:br>
              <a:rPr lang="en-US" b="1" dirty="0"/>
            </a:br>
            <a:r>
              <a:rPr lang="en-US" sz="1800" b="1" dirty="0"/>
              <a:t>(1 Director, 7 Full time employees, &amp; 1 Part time employee)</a:t>
            </a:r>
          </a:p>
        </p:txBody>
      </p:sp>
      <p:sp>
        <p:nvSpPr>
          <p:cNvPr id="3" name="Content Placeholder 2"/>
          <p:cNvSpPr>
            <a:spLocks noGrp="1"/>
          </p:cNvSpPr>
          <p:nvPr>
            <p:ph idx="1"/>
          </p:nvPr>
        </p:nvSpPr>
        <p:spPr/>
        <p:txBody>
          <a:bodyPr/>
          <a:lstStyle/>
          <a:p>
            <a:r>
              <a:rPr lang="en-US" b="1" dirty="0"/>
              <a:t>Office Overview – </a:t>
            </a:r>
            <a:r>
              <a:rPr lang="en-US" dirty="0"/>
              <a:t>Provides a variety of activities at County parks; processes rentals of parks and facilities; maintains all parks, boat ramps/water way signage, and County facilities; and serves as project management of current projects (i.e. new Fire Station, Mashes Sands renovations, Community Center FRDAP Grant, and Woolley Park walking trail).</a:t>
            </a:r>
            <a:endParaRPr lang="en-US" b="1" dirty="0"/>
          </a:p>
          <a:p>
            <a:r>
              <a:rPr lang="en-US" b="1" dirty="0"/>
              <a:t>Performance Measures from 10/1/17 – 7/31/18</a:t>
            </a:r>
          </a:p>
          <a:p>
            <a:pPr lvl="1"/>
            <a:r>
              <a:rPr lang="en-US" dirty="0"/>
              <a:t>Parks Maintained = 8</a:t>
            </a:r>
          </a:p>
          <a:p>
            <a:pPr lvl="1"/>
            <a:r>
              <a:rPr lang="en-US" dirty="0"/>
              <a:t>Boat Ramps Maintained = 10</a:t>
            </a:r>
          </a:p>
          <a:p>
            <a:pPr lvl="1"/>
            <a:r>
              <a:rPr lang="en-US" dirty="0"/>
              <a:t>Buildings/Facilities Maintained = 52</a:t>
            </a:r>
          </a:p>
          <a:p>
            <a:pPr lvl="1"/>
            <a:endParaRPr lang="en-US" dirty="0"/>
          </a:p>
          <a:p>
            <a:pPr lvl="2"/>
            <a:endParaRPr lang="en-US" dirty="0"/>
          </a:p>
        </p:txBody>
      </p:sp>
    </p:spTree>
    <p:extLst>
      <p:ext uri="{BB962C8B-B14F-4D97-AF65-F5344CB8AC3E}">
        <p14:creationId xmlns:p14="http://schemas.microsoft.com/office/powerpoint/2010/main" val="107518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Planning &amp; community development department</a:t>
            </a:r>
            <a:br>
              <a:rPr lang="en-US" b="1" dirty="0"/>
            </a:br>
            <a:r>
              <a:rPr lang="en-US" sz="1600" b="1" dirty="0"/>
              <a:t>(1 Director, 4 full time employees)</a:t>
            </a:r>
            <a:endParaRPr lang="en-US" b="1" dirty="0"/>
          </a:p>
        </p:txBody>
      </p:sp>
      <p:sp>
        <p:nvSpPr>
          <p:cNvPr id="3" name="Content Placeholder 2"/>
          <p:cNvSpPr>
            <a:spLocks noGrp="1"/>
          </p:cNvSpPr>
          <p:nvPr>
            <p:ph idx="1"/>
          </p:nvPr>
        </p:nvSpPr>
        <p:spPr>
          <a:xfrm>
            <a:off x="685800" y="2194560"/>
            <a:ext cx="10820400" cy="4494564"/>
          </a:xfrm>
        </p:spPr>
        <p:txBody>
          <a:bodyPr>
            <a:normAutofit fontScale="70000" lnSpcReduction="20000"/>
          </a:bodyPr>
          <a:lstStyle/>
          <a:p>
            <a:r>
              <a:rPr lang="en-US" b="1" dirty="0"/>
              <a:t>Office Overview – </a:t>
            </a:r>
            <a:r>
              <a:rPr lang="en-US" dirty="0"/>
              <a:t>Provides current and long-range comprehensive planning, subdivision and site plan review, concurrency management, zoning and land use administration and implementation; manages housing services and code enforcement; other special projects include floodplain management, community rating system, evaluation and appraisal reports to the comp plan, serves as staff liaison on seven committee’s, and implementation and development of the Crawfordville Town Plan.</a:t>
            </a:r>
            <a:endParaRPr lang="en-US" b="1" dirty="0"/>
          </a:p>
          <a:p>
            <a:r>
              <a:rPr lang="en-US" b="1" dirty="0"/>
              <a:t>Performance Measures 10/1/17 – 7/31/18</a:t>
            </a:r>
          </a:p>
          <a:p>
            <a:pPr lvl="1"/>
            <a:r>
              <a:rPr lang="en-US" b="1" dirty="0"/>
              <a:t>Planning &amp; Zoning Applications Processed</a:t>
            </a:r>
          </a:p>
          <a:p>
            <a:pPr lvl="2"/>
            <a:r>
              <a:rPr lang="en-US" dirty="0"/>
              <a:t>Development Permit Applications = 672</a:t>
            </a:r>
          </a:p>
          <a:p>
            <a:pPr lvl="2"/>
            <a:r>
              <a:rPr lang="en-US" dirty="0"/>
              <a:t>Local Business Tax Receipts = 117</a:t>
            </a:r>
          </a:p>
          <a:p>
            <a:pPr lvl="2"/>
            <a:r>
              <a:rPr lang="en-US" dirty="0"/>
              <a:t>Commercial Site Plans = 32</a:t>
            </a:r>
          </a:p>
          <a:p>
            <a:pPr lvl="2"/>
            <a:r>
              <a:rPr lang="en-US" dirty="0"/>
              <a:t>Minor Lot Splits = 19</a:t>
            </a:r>
          </a:p>
          <a:p>
            <a:pPr lvl="2"/>
            <a:r>
              <a:rPr lang="en-US" dirty="0"/>
              <a:t>Change of Zoning = 16</a:t>
            </a:r>
          </a:p>
          <a:p>
            <a:pPr lvl="2"/>
            <a:r>
              <a:rPr lang="en-US" dirty="0"/>
              <a:t>Temporary Use Permits = 13</a:t>
            </a:r>
          </a:p>
          <a:p>
            <a:pPr lvl="2"/>
            <a:r>
              <a:rPr lang="en-US" dirty="0"/>
              <a:t>Mobile Food Vending Permits = 7</a:t>
            </a:r>
          </a:p>
          <a:p>
            <a:pPr lvl="2"/>
            <a:r>
              <a:rPr lang="en-US" dirty="0"/>
              <a:t>Variance Requests = 7</a:t>
            </a:r>
          </a:p>
          <a:p>
            <a:pPr lvl="2"/>
            <a:r>
              <a:rPr lang="en-US" dirty="0"/>
              <a:t>Comprehensive Plan Future Land Use Map Amendments = 5</a:t>
            </a:r>
          </a:p>
          <a:p>
            <a:pPr lvl="2"/>
            <a:r>
              <a:rPr lang="en-US" dirty="0"/>
              <a:t>Family Enclaves = 4</a:t>
            </a:r>
          </a:p>
          <a:p>
            <a:pPr lvl="2"/>
            <a:r>
              <a:rPr lang="en-US" dirty="0"/>
              <a:t>Family Homestead = 4</a:t>
            </a:r>
          </a:p>
          <a:p>
            <a:pPr lvl="2"/>
            <a:r>
              <a:rPr lang="en-US" dirty="0"/>
              <a:t>Road Closings = 4</a:t>
            </a:r>
          </a:p>
          <a:p>
            <a:pPr lvl="2"/>
            <a:r>
              <a:rPr lang="en-US" dirty="0"/>
              <a:t>Preliminary Plats = 4</a:t>
            </a:r>
          </a:p>
          <a:p>
            <a:pPr lvl="2"/>
            <a:r>
              <a:rPr lang="en-US" dirty="0"/>
              <a:t>Final Plats = 4</a:t>
            </a:r>
          </a:p>
          <a:p>
            <a:pPr lvl="2"/>
            <a:r>
              <a:rPr lang="en-US" dirty="0"/>
              <a:t>Conditional Use Permits = 3</a:t>
            </a:r>
          </a:p>
        </p:txBody>
      </p:sp>
    </p:spTree>
    <p:extLst>
      <p:ext uri="{BB962C8B-B14F-4D97-AF65-F5344CB8AC3E}">
        <p14:creationId xmlns:p14="http://schemas.microsoft.com/office/powerpoint/2010/main" val="297244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Planning &amp; community development department cont’d</a:t>
            </a:r>
            <a:endParaRPr lang="en-US" dirty="0"/>
          </a:p>
        </p:txBody>
      </p:sp>
      <p:sp>
        <p:nvSpPr>
          <p:cNvPr id="3" name="Content Placeholder 2"/>
          <p:cNvSpPr>
            <a:spLocks noGrp="1"/>
          </p:cNvSpPr>
          <p:nvPr>
            <p:ph idx="1"/>
          </p:nvPr>
        </p:nvSpPr>
        <p:spPr/>
        <p:txBody>
          <a:bodyPr/>
          <a:lstStyle/>
          <a:p>
            <a:r>
              <a:rPr lang="en-US" b="1" dirty="0"/>
              <a:t>Code Enforcement Service Outputs</a:t>
            </a:r>
          </a:p>
          <a:p>
            <a:pPr lvl="1"/>
            <a:r>
              <a:rPr lang="en-US" dirty="0"/>
              <a:t>Case Files Processed = 167</a:t>
            </a:r>
          </a:p>
          <a:p>
            <a:pPr lvl="1"/>
            <a:r>
              <a:rPr lang="en-US" dirty="0"/>
              <a:t>Cases Presented to Code Enforcement Board = 19</a:t>
            </a:r>
          </a:p>
          <a:p>
            <a:pPr lvl="1"/>
            <a:r>
              <a:rPr lang="en-US" dirty="0"/>
              <a:t>Lien Reduction Applications = 5</a:t>
            </a:r>
          </a:p>
          <a:p>
            <a:pPr lvl="1"/>
            <a:r>
              <a:rPr lang="en-US" dirty="0"/>
              <a:t>Code Violation Search Requests = 182</a:t>
            </a:r>
          </a:p>
          <a:p>
            <a:pPr lvl="1"/>
            <a:endParaRPr lang="en-US" dirty="0"/>
          </a:p>
          <a:p>
            <a:pPr marL="457200" lvl="1" indent="0">
              <a:buNone/>
            </a:pPr>
            <a:endParaRPr lang="en-US" dirty="0"/>
          </a:p>
        </p:txBody>
      </p:sp>
    </p:spTree>
    <p:extLst>
      <p:ext uri="{BB962C8B-B14F-4D97-AF65-F5344CB8AC3E}">
        <p14:creationId xmlns:p14="http://schemas.microsoft.com/office/powerpoint/2010/main" val="129767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Probation Services</a:t>
            </a:r>
            <a:r>
              <a:rPr lang="en-US" b="1"/>
              <a:t/>
            </a:r>
            <a:br>
              <a:rPr lang="en-US" b="1"/>
            </a:br>
            <a:r>
              <a:rPr lang="en-US" sz="1800" b="1"/>
              <a:t>(1 director &amp; 1 </a:t>
            </a:r>
            <a:r>
              <a:rPr lang="en-US" sz="1800" b="1" dirty="0"/>
              <a:t>full </a:t>
            </a:r>
            <a:r>
              <a:rPr lang="en-US" sz="1800" b="1"/>
              <a:t>time employee)</a:t>
            </a:r>
            <a:endParaRPr lang="en-US" sz="1800" b="1" dirty="0"/>
          </a:p>
        </p:txBody>
      </p:sp>
      <p:sp>
        <p:nvSpPr>
          <p:cNvPr id="3" name="Content Placeholder 2"/>
          <p:cNvSpPr>
            <a:spLocks noGrp="1"/>
          </p:cNvSpPr>
          <p:nvPr>
            <p:ph idx="1"/>
          </p:nvPr>
        </p:nvSpPr>
        <p:spPr/>
        <p:txBody>
          <a:bodyPr/>
          <a:lstStyle/>
          <a:p>
            <a:r>
              <a:rPr lang="en-US" b="1" dirty="0"/>
              <a:t>Office Overview – </a:t>
            </a:r>
            <a:r>
              <a:rPr lang="en-US" dirty="0"/>
              <a:t>Provides probation supervision, intensive supervision, deferred prosecution supervision, house arrest, electronic monitoring and chemical testing to </a:t>
            </a:r>
            <a:r>
              <a:rPr lang="en-US" dirty="0" smtClean="0"/>
              <a:t>defendants </a:t>
            </a:r>
            <a:r>
              <a:rPr lang="en-US" dirty="0"/>
              <a:t>ordered by County or Circuit </a:t>
            </a:r>
            <a:r>
              <a:rPr lang="en-US" dirty="0" smtClean="0"/>
              <a:t>Judge.</a:t>
            </a:r>
            <a:endParaRPr lang="en-US" b="1" dirty="0"/>
          </a:p>
          <a:p>
            <a:r>
              <a:rPr lang="en-US" b="1" dirty="0"/>
              <a:t>Performance Measures from 10/1/17 – 7/31/18</a:t>
            </a:r>
          </a:p>
          <a:p>
            <a:pPr lvl="1"/>
            <a:r>
              <a:rPr lang="en-US" dirty="0"/>
              <a:t>Active Case Files = 1,415</a:t>
            </a:r>
          </a:p>
          <a:p>
            <a:pPr lvl="1"/>
            <a:r>
              <a:rPr lang="en-US" dirty="0"/>
              <a:t>New Case Files = 253</a:t>
            </a:r>
          </a:p>
          <a:p>
            <a:pPr lvl="1"/>
            <a:r>
              <a:rPr lang="en-US" dirty="0"/>
              <a:t>Violation of Probation = 123</a:t>
            </a:r>
          </a:p>
          <a:p>
            <a:pPr lvl="1"/>
            <a:r>
              <a:rPr lang="en-US" dirty="0"/>
              <a:t>Total Case Load = 3,928</a:t>
            </a:r>
          </a:p>
          <a:p>
            <a:pPr lvl="1"/>
            <a:r>
              <a:rPr lang="en-US" dirty="0"/>
              <a:t>Scheduled OV’s = 887</a:t>
            </a:r>
          </a:p>
          <a:p>
            <a:pPr lvl="1"/>
            <a:r>
              <a:rPr lang="en-US" dirty="0"/>
              <a:t>Walk-Ins = 567</a:t>
            </a:r>
          </a:p>
          <a:p>
            <a:pPr lvl="1"/>
            <a:endParaRPr lang="en-US" dirty="0"/>
          </a:p>
          <a:p>
            <a:pPr lvl="1"/>
            <a:endParaRPr lang="en-US" dirty="0"/>
          </a:p>
        </p:txBody>
      </p:sp>
    </p:spTree>
    <p:extLst>
      <p:ext uri="{BB962C8B-B14F-4D97-AF65-F5344CB8AC3E}">
        <p14:creationId xmlns:p14="http://schemas.microsoft.com/office/powerpoint/2010/main" val="243782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062" y="764373"/>
            <a:ext cx="8434137" cy="1293028"/>
          </a:xfrm>
        </p:spPr>
        <p:txBody>
          <a:bodyPr>
            <a:normAutofit/>
          </a:bodyPr>
          <a:lstStyle/>
          <a:p>
            <a:r>
              <a:rPr lang="en-US" b="1" dirty="0"/>
              <a:t>Public safety department</a:t>
            </a:r>
            <a:br>
              <a:rPr lang="en-US" b="1" dirty="0"/>
            </a:br>
            <a:r>
              <a:rPr lang="en-US" sz="1800" b="1" dirty="0"/>
              <a:t>(1 director, 32 full time employees, 18 Flex/On call, </a:t>
            </a:r>
            <a:r>
              <a:rPr lang="en-US" sz="1800" b="1" dirty="0" smtClean="0"/>
              <a:t>16 </a:t>
            </a:r>
            <a:r>
              <a:rPr lang="en-US" sz="1800" b="1" dirty="0"/>
              <a:t>certified volunteer firefighters)</a:t>
            </a:r>
            <a:endParaRPr lang="en-US" b="1" dirty="0"/>
          </a:p>
        </p:txBody>
      </p:sp>
      <p:sp>
        <p:nvSpPr>
          <p:cNvPr id="3" name="Content Placeholder 2"/>
          <p:cNvSpPr>
            <a:spLocks noGrp="1"/>
          </p:cNvSpPr>
          <p:nvPr>
            <p:ph idx="1"/>
          </p:nvPr>
        </p:nvSpPr>
        <p:spPr/>
        <p:txBody>
          <a:bodyPr/>
          <a:lstStyle/>
          <a:p>
            <a:r>
              <a:rPr lang="en-US" b="1" dirty="0"/>
              <a:t>Office Overview – </a:t>
            </a:r>
            <a:r>
              <a:rPr lang="en-US" dirty="0"/>
              <a:t>Provides advanced life support, emergency patient transport, fire suppression, rescue, and vehicle extrication services.  Career staff work 3 shifts, 48 hours on, 96 hours off.</a:t>
            </a:r>
            <a:endParaRPr lang="en-US" b="1" dirty="0"/>
          </a:p>
          <a:p>
            <a:r>
              <a:rPr lang="en-US" b="1" dirty="0"/>
              <a:t>Performance Measures 8/22/17 – 8/22/18</a:t>
            </a:r>
          </a:p>
          <a:p>
            <a:pPr lvl="1"/>
            <a:r>
              <a:rPr lang="en-US" dirty="0"/>
              <a:t>Fire/EMS Services (10 Stations)</a:t>
            </a:r>
          </a:p>
          <a:p>
            <a:pPr lvl="2"/>
            <a:r>
              <a:rPr lang="en-US" dirty="0"/>
              <a:t>EMS Response = 4,161</a:t>
            </a:r>
          </a:p>
          <a:p>
            <a:pPr lvl="2"/>
            <a:r>
              <a:rPr lang="en-US" dirty="0"/>
              <a:t>Fire Response = 3,752</a:t>
            </a:r>
          </a:p>
          <a:p>
            <a:pPr lvl="2"/>
            <a:r>
              <a:rPr lang="en-US" dirty="0"/>
              <a:t>Times Out of Ambulances = 83</a:t>
            </a:r>
          </a:p>
          <a:p>
            <a:pPr lvl="2"/>
            <a:endParaRPr lang="en-US" dirty="0"/>
          </a:p>
        </p:txBody>
      </p:sp>
    </p:spTree>
    <p:extLst>
      <p:ext uri="{BB962C8B-B14F-4D97-AF65-F5344CB8AC3E}">
        <p14:creationId xmlns:p14="http://schemas.microsoft.com/office/powerpoint/2010/main" val="3224906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Animal services</a:t>
            </a:r>
            <a:br>
              <a:rPr lang="en-US" b="1" dirty="0"/>
            </a:br>
            <a:r>
              <a:rPr lang="en-US" sz="1800" b="1" dirty="0"/>
              <a:t>(within the public safety department)</a:t>
            </a:r>
            <a:br>
              <a:rPr lang="en-US" sz="1800" b="1" dirty="0"/>
            </a:br>
            <a:r>
              <a:rPr lang="en-US" sz="1800" b="1" dirty="0"/>
              <a:t>(1 Director, 3 full time employees, &amp; 4 part time employees)</a:t>
            </a:r>
          </a:p>
        </p:txBody>
      </p:sp>
      <p:sp>
        <p:nvSpPr>
          <p:cNvPr id="3" name="Content Placeholder 2"/>
          <p:cNvSpPr>
            <a:spLocks noGrp="1"/>
          </p:cNvSpPr>
          <p:nvPr>
            <p:ph idx="1"/>
          </p:nvPr>
        </p:nvSpPr>
        <p:spPr/>
        <p:txBody>
          <a:bodyPr>
            <a:normAutofit fontScale="92500" lnSpcReduction="10000"/>
          </a:bodyPr>
          <a:lstStyle/>
          <a:p>
            <a:r>
              <a:rPr lang="en-US" b="1" dirty="0"/>
              <a:t>Office Overview – </a:t>
            </a:r>
            <a:r>
              <a:rPr lang="en-US" dirty="0"/>
              <a:t>Protects the public and animals health and safety; promotes pet ownership, compassion, and education.</a:t>
            </a:r>
            <a:endParaRPr lang="en-US" b="1" dirty="0"/>
          </a:p>
          <a:p>
            <a:r>
              <a:rPr lang="en-US" b="1" dirty="0"/>
              <a:t>Performance Measures from 10/1/17 – 7/31/18</a:t>
            </a:r>
          </a:p>
          <a:p>
            <a:pPr lvl="1"/>
            <a:r>
              <a:rPr lang="en-US" dirty="0"/>
              <a:t>Surrendered = 379</a:t>
            </a:r>
          </a:p>
          <a:p>
            <a:pPr lvl="1"/>
            <a:r>
              <a:rPr lang="en-US" dirty="0"/>
              <a:t>Seized = 220</a:t>
            </a:r>
          </a:p>
          <a:p>
            <a:pPr lvl="1"/>
            <a:r>
              <a:rPr lang="en-US" dirty="0"/>
              <a:t>Stray = 527</a:t>
            </a:r>
          </a:p>
          <a:p>
            <a:pPr lvl="1"/>
            <a:r>
              <a:rPr lang="en-US" dirty="0"/>
              <a:t>Adopted = 219</a:t>
            </a:r>
          </a:p>
          <a:p>
            <a:pPr lvl="1"/>
            <a:r>
              <a:rPr lang="en-US" dirty="0"/>
              <a:t>Reclaimed = 183</a:t>
            </a:r>
          </a:p>
          <a:p>
            <a:pPr lvl="1"/>
            <a:r>
              <a:rPr lang="en-US" dirty="0"/>
              <a:t>Rescue = 638</a:t>
            </a:r>
          </a:p>
          <a:p>
            <a:pPr lvl="1"/>
            <a:r>
              <a:rPr lang="en-US" dirty="0"/>
              <a:t>Euthanized = 114 (34 were owner requested)</a:t>
            </a:r>
          </a:p>
          <a:p>
            <a:pPr lvl="1"/>
            <a:r>
              <a:rPr lang="en-US" dirty="0"/>
              <a:t>Calls For Service = 1,535</a:t>
            </a:r>
          </a:p>
          <a:p>
            <a:pPr lvl="1"/>
            <a:r>
              <a:rPr lang="en-US" dirty="0"/>
              <a:t>Bites to Humans = 86</a:t>
            </a:r>
          </a:p>
          <a:p>
            <a:pPr lvl="1"/>
            <a:r>
              <a:rPr lang="en-US" dirty="0"/>
              <a:t>Return to Owner = 15.4%</a:t>
            </a:r>
          </a:p>
        </p:txBody>
      </p:sp>
    </p:spTree>
    <p:extLst>
      <p:ext uri="{BB962C8B-B14F-4D97-AF65-F5344CB8AC3E}">
        <p14:creationId xmlns:p14="http://schemas.microsoft.com/office/powerpoint/2010/main" val="108274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Public works – road &amp; bridge, &amp; Fleet Management</a:t>
            </a:r>
            <a:br>
              <a:rPr lang="en-US" b="1" dirty="0"/>
            </a:br>
            <a:r>
              <a:rPr lang="en-US" sz="1800" b="1" dirty="0"/>
              <a:t>(1 director, 18 full time employees, &amp; 1 part time employee</a:t>
            </a:r>
            <a:endParaRPr lang="en-US" b="1" dirty="0"/>
          </a:p>
        </p:txBody>
      </p:sp>
      <p:sp>
        <p:nvSpPr>
          <p:cNvPr id="3" name="Content Placeholder 2"/>
          <p:cNvSpPr>
            <a:spLocks noGrp="1"/>
          </p:cNvSpPr>
          <p:nvPr>
            <p:ph idx="1"/>
          </p:nvPr>
        </p:nvSpPr>
        <p:spPr/>
        <p:txBody>
          <a:bodyPr>
            <a:normAutofit/>
          </a:bodyPr>
          <a:lstStyle/>
          <a:p>
            <a:r>
              <a:rPr lang="en-US" b="1" dirty="0"/>
              <a:t>Office Overview – </a:t>
            </a:r>
            <a:r>
              <a:rPr lang="en-US" dirty="0"/>
              <a:t>Oversees maintenance &amp; repair of all County Roads and Bridges; and fleet management oversight.</a:t>
            </a:r>
            <a:endParaRPr lang="en-US" b="1" dirty="0"/>
          </a:p>
          <a:p>
            <a:r>
              <a:rPr lang="en-US" b="1" dirty="0"/>
              <a:t>Performance Measures</a:t>
            </a:r>
          </a:p>
          <a:p>
            <a:pPr lvl="1"/>
            <a:r>
              <a:rPr lang="en-US" b="1" dirty="0"/>
              <a:t>County Roads:</a:t>
            </a:r>
          </a:p>
          <a:p>
            <a:pPr lvl="2"/>
            <a:r>
              <a:rPr lang="en-US" dirty="0"/>
              <a:t>Total Maintained County Roads = </a:t>
            </a:r>
            <a:r>
              <a:rPr lang="en-US" dirty="0" smtClean="0"/>
              <a:t>781</a:t>
            </a:r>
            <a:endParaRPr lang="en-US" dirty="0"/>
          </a:p>
          <a:p>
            <a:pPr lvl="2"/>
            <a:r>
              <a:rPr lang="en-US" dirty="0" smtClean="0"/>
              <a:t>Maintained </a:t>
            </a:r>
            <a:r>
              <a:rPr lang="en-US" dirty="0"/>
              <a:t>Dirt Roads = 241 miles</a:t>
            </a:r>
          </a:p>
          <a:p>
            <a:pPr lvl="2"/>
            <a:r>
              <a:rPr lang="en-US" dirty="0" smtClean="0"/>
              <a:t>Right-Of-Way Mowing = </a:t>
            </a:r>
            <a:r>
              <a:rPr lang="en-US" dirty="0"/>
              <a:t>483 miles</a:t>
            </a:r>
          </a:p>
          <a:p>
            <a:pPr lvl="1"/>
            <a:r>
              <a:rPr lang="en-US" b="1" dirty="0"/>
              <a:t>County Bridges:</a:t>
            </a:r>
          </a:p>
          <a:p>
            <a:pPr lvl="2"/>
            <a:r>
              <a:rPr lang="en-US" dirty="0"/>
              <a:t>Total Maintained County Bridges = 24</a:t>
            </a:r>
          </a:p>
          <a:p>
            <a:pPr lvl="1"/>
            <a:r>
              <a:rPr lang="en-US" b="1" dirty="0"/>
              <a:t>Fleet Management:</a:t>
            </a:r>
          </a:p>
          <a:p>
            <a:pPr lvl="2"/>
            <a:r>
              <a:rPr lang="en-US" dirty="0"/>
              <a:t>Maintains &amp; Repairs all BOCC Vehicles, small equipment, heavy equipment, processes orders for new vehicles &amp; equipment; and inventory management.</a:t>
            </a:r>
          </a:p>
        </p:txBody>
      </p:sp>
    </p:spTree>
    <p:extLst>
      <p:ext uri="{BB962C8B-B14F-4D97-AF65-F5344CB8AC3E}">
        <p14:creationId xmlns:p14="http://schemas.microsoft.com/office/powerpoint/2010/main" val="367085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Revenue collections department</a:t>
            </a:r>
            <a:br>
              <a:rPr lang="en-US" b="1" dirty="0"/>
            </a:br>
            <a:r>
              <a:rPr lang="en-US" sz="1800" b="1" dirty="0"/>
              <a:t>(1 director &amp; 1 full time employee)</a:t>
            </a:r>
            <a:endParaRPr lang="en-US" b="1" dirty="0"/>
          </a:p>
        </p:txBody>
      </p:sp>
      <p:sp>
        <p:nvSpPr>
          <p:cNvPr id="3" name="Content Placeholder 2"/>
          <p:cNvSpPr>
            <a:spLocks noGrp="1"/>
          </p:cNvSpPr>
          <p:nvPr>
            <p:ph idx="1"/>
          </p:nvPr>
        </p:nvSpPr>
        <p:spPr/>
        <p:txBody>
          <a:bodyPr/>
          <a:lstStyle/>
          <a:p>
            <a:r>
              <a:rPr lang="en-US" b="1" dirty="0"/>
              <a:t>Office Overview – </a:t>
            </a:r>
            <a:r>
              <a:rPr lang="en-US" dirty="0"/>
              <a:t>Responsible for collecting EMS, Sewer, &amp; Water revenues. Special projects include right-of-way donations, manages FEMA process, Waste Pro liaison, and Solid Waste Grant Management.</a:t>
            </a:r>
            <a:endParaRPr lang="en-US" b="1" dirty="0"/>
          </a:p>
          <a:p>
            <a:r>
              <a:rPr lang="en-US" b="1" dirty="0"/>
              <a:t>Performance Measures from 10/1/17 – 7/31/18</a:t>
            </a:r>
          </a:p>
          <a:p>
            <a:pPr lvl="1"/>
            <a:r>
              <a:rPr lang="en-US" dirty="0"/>
              <a:t>EMS Billing &amp; Collection - $1M Collected</a:t>
            </a:r>
          </a:p>
          <a:p>
            <a:pPr lvl="1"/>
            <a:r>
              <a:rPr lang="en-US" dirty="0"/>
              <a:t>Sewer &amp; Water Billing &amp; Collection – Approx. 1,000 customers billed monthly</a:t>
            </a:r>
          </a:p>
        </p:txBody>
      </p:sp>
    </p:spTree>
    <p:extLst>
      <p:ext uri="{BB962C8B-B14F-4D97-AF65-F5344CB8AC3E}">
        <p14:creationId xmlns:p14="http://schemas.microsoft.com/office/powerpoint/2010/main" val="298622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department</a:t>
            </a:r>
            <a:br>
              <a:rPr lang="en-US" b="1" dirty="0"/>
            </a:br>
            <a:r>
              <a:rPr lang="en-US" sz="1600" b="1" dirty="0"/>
              <a:t>(1 Director &amp; 5 full time employees)</a:t>
            </a:r>
            <a:endParaRPr lang="en-US" b="1" dirty="0"/>
          </a:p>
        </p:txBody>
      </p:sp>
      <p:sp>
        <p:nvSpPr>
          <p:cNvPr id="3" name="Content Placeholder 2"/>
          <p:cNvSpPr>
            <a:spLocks noGrp="1"/>
          </p:cNvSpPr>
          <p:nvPr>
            <p:ph idx="1"/>
          </p:nvPr>
        </p:nvSpPr>
        <p:spPr/>
        <p:txBody>
          <a:bodyPr/>
          <a:lstStyle/>
          <a:p>
            <a:r>
              <a:rPr lang="en-US" b="1" dirty="0"/>
              <a:t>Office Overview – </a:t>
            </a:r>
            <a:r>
              <a:rPr lang="en-US" dirty="0"/>
              <a:t>Administers and enforces Florida Building Codes, Florida Fire Prevention Code, and the County Code; and issues building permits.</a:t>
            </a:r>
            <a:endParaRPr lang="en-US" b="1" dirty="0"/>
          </a:p>
          <a:p>
            <a:r>
              <a:rPr lang="en-US" b="1" dirty="0"/>
              <a:t>Performance Measures from 10/1/17 – 8/29/18</a:t>
            </a:r>
          </a:p>
          <a:p>
            <a:pPr lvl="1"/>
            <a:r>
              <a:rPr lang="en-US" dirty="0"/>
              <a:t>Single Family Dwelling Permits = 256</a:t>
            </a:r>
          </a:p>
          <a:p>
            <a:pPr lvl="1"/>
            <a:r>
              <a:rPr lang="en-US" dirty="0"/>
              <a:t>Commercial Permits = 6</a:t>
            </a:r>
          </a:p>
          <a:p>
            <a:pPr lvl="1"/>
            <a:r>
              <a:rPr lang="en-US" dirty="0"/>
              <a:t>Permits Issued = 1,865</a:t>
            </a:r>
          </a:p>
          <a:p>
            <a:pPr lvl="1"/>
            <a:r>
              <a:rPr lang="en-US" dirty="0"/>
              <a:t>Inspections = 14,109</a:t>
            </a:r>
          </a:p>
          <a:p>
            <a:pPr lvl="1"/>
            <a:r>
              <a:rPr lang="en-US" dirty="0"/>
              <a:t>Plan Reviews = 583</a:t>
            </a:r>
          </a:p>
        </p:txBody>
      </p:sp>
    </p:spTree>
    <p:extLst>
      <p:ext uri="{BB962C8B-B14F-4D97-AF65-F5344CB8AC3E}">
        <p14:creationId xmlns:p14="http://schemas.microsoft.com/office/powerpoint/2010/main" val="69856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Tourist Development</a:t>
            </a:r>
            <a:br>
              <a:rPr lang="en-US" b="1" dirty="0"/>
            </a:br>
            <a:r>
              <a:rPr lang="en-US" sz="1600" b="1" dirty="0"/>
              <a:t>(1 full time employee)</a:t>
            </a:r>
          </a:p>
        </p:txBody>
      </p:sp>
      <p:sp>
        <p:nvSpPr>
          <p:cNvPr id="3" name="Content Placeholder 2"/>
          <p:cNvSpPr>
            <a:spLocks noGrp="1"/>
          </p:cNvSpPr>
          <p:nvPr>
            <p:ph idx="1"/>
          </p:nvPr>
        </p:nvSpPr>
        <p:spPr/>
        <p:txBody>
          <a:bodyPr/>
          <a:lstStyle/>
          <a:p>
            <a:pPr algn="just"/>
            <a:r>
              <a:rPr lang="en-US" b="1" dirty="0"/>
              <a:t>Office Overview:  </a:t>
            </a:r>
            <a:r>
              <a:rPr lang="en-US" dirty="0"/>
              <a:t>Responsible for the operations and marketing functions of the Wakulla County Tourist Development Council (TDC). Serves as a spokesperson while working with committees, organizations and individuals whose work and purposes affect the tourism in Wakulla County; and is responsible for coordinating tourist development programs and activities to bring new dollars to the County by generating leads for group travel, events and individual travel; with a primary focus on nature-and heritage-based tourism.  </a:t>
            </a:r>
          </a:p>
          <a:p>
            <a:endParaRPr lang="en-US" dirty="0"/>
          </a:p>
        </p:txBody>
      </p:sp>
    </p:spTree>
    <p:extLst>
      <p:ext uri="{BB962C8B-B14F-4D97-AF65-F5344CB8AC3E}">
        <p14:creationId xmlns:p14="http://schemas.microsoft.com/office/powerpoint/2010/main" val="4113244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4526" y="2673383"/>
            <a:ext cx="8610600" cy="1293028"/>
          </a:xfrm>
        </p:spPr>
        <p:txBody>
          <a:bodyPr/>
          <a:lstStyle/>
          <a:p>
            <a:pPr algn="ctr"/>
            <a:r>
              <a:rPr lang="en-US" dirty="0"/>
              <a:t>	</a:t>
            </a:r>
            <a:r>
              <a:rPr lang="en-US" sz="6000" b="1" dirty="0"/>
              <a:t>questions???</a:t>
            </a:r>
          </a:p>
        </p:txBody>
      </p:sp>
    </p:spTree>
    <p:extLst>
      <p:ext uri="{BB962C8B-B14F-4D97-AF65-F5344CB8AC3E}">
        <p14:creationId xmlns:p14="http://schemas.microsoft.com/office/powerpoint/2010/main" val="323010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4A695B-2CDE-45FC-AE59-8D36A6809941}"/>
              </a:ext>
            </a:extLst>
          </p:cNvPr>
          <p:cNvSpPr>
            <a:spLocks noGrp="1"/>
          </p:cNvSpPr>
          <p:nvPr>
            <p:ph type="ctrTitle"/>
          </p:nvPr>
        </p:nvSpPr>
        <p:spPr>
          <a:xfrm>
            <a:off x="4976028" y="965200"/>
            <a:ext cx="6170943" cy="4329641"/>
          </a:xfrm>
        </p:spPr>
        <p:txBody>
          <a:bodyPr anchor="ctr">
            <a:normAutofit/>
          </a:bodyPr>
          <a:lstStyle/>
          <a:p>
            <a:pPr algn="ctr"/>
            <a:r>
              <a:rPr lang="en-US" sz="4800" b="1" dirty="0">
                <a:latin typeface="Verdana" panose="020B0604030504040204" pitchFamily="34" charset="0"/>
                <a:ea typeface="Verdana" panose="020B0604030504040204" pitchFamily="34" charset="0"/>
              </a:rPr>
              <a:t>Local government Budget fundamentals</a:t>
            </a:r>
          </a:p>
        </p:txBody>
      </p:sp>
      <p:sp>
        <p:nvSpPr>
          <p:cNvPr id="3" name="Subtitle 2">
            <a:extLst>
              <a:ext uri="{FF2B5EF4-FFF2-40B4-BE49-F238E27FC236}">
                <a16:creationId xmlns="" xmlns:a16="http://schemas.microsoft.com/office/drawing/2014/main" id="{FC82D463-9189-430B-9A92-63774A79DB8C}"/>
              </a:ext>
            </a:extLst>
          </p:cNvPr>
          <p:cNvSpPr>
            <a:spLocks noGrp="1"/>
          </p:cNvSpPr>
          <p:nvPr>
            <p:ph type="subTitle" idx="1"/>
          </p:nvPr>
        </p:nvSpPr>
        <p:spPr>
          <a:xfrm>
            <a:off x="965200" y="965200"/>
            <a:ext cx="3367361" cy="4329641"/>
          </a:xfrm>
        </p:spPr>
        <p:txBody>
          <a:bodyPr anchor="ctr">
            <a:normAutofit/>
          </a:bodyPr>
          <a:lstStyle/>
          <a:p>
            <a:pPr algn="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629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4961BEF-9115-4BC3-BD71-948E73ECA6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5F176EFE-6AAE-4400-9A04-46B3C450CC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 xmlns:a16="http://schemas.microsoft.com/office/drawing/2014/main" id="{E7307313-13BC-4EF3-936E-D8DE2CCA5CCF}"/>
              </a:ext>
            </a:extLst>
          </p:cNvPr>
          <p:cNvSpPr>
            <a:spLocks noGrp="1"/>
          </p:cNvSpPr>
          <p:nvPr>
            <p:ph type="title"/>
          </p:nvPr>
        </p:nvSpPr>
        <p:spPr>
          <a:xfrm>
            <a:off x="685799" y="1441449"/>
            <a:ext cx="5248359" cy="1084933"/>
          </a:xfrm>
        </p:spPr>
        <p:txBody>
          <a:bodyPr>
            <a:normAutofit/>
          </a:bodyPr>
          <a:lstStyle/>
          <a:p>
            <a:r>
              <a:rPr lang="en-US" sz="3400" dirty="0">
                <a:latin typeface="Verdana" panose="020B0604030504040204" pitchFamily="34" charset="0"/>
                <a:ea typeface="Verdana" panose="020B0604030504040204" pitchFamily="34" charset="0"/>
              </a:rPr>
              <a:t>Total Countywide budget</a:t>
            </a:r>
          </a:p>
        </p:txBody>
      </p:sp>
      <p:sp>
        <p:nvSpPr>
          <p:cNvPr id="10" name="Content Placeholder 9">
            <a:extLst>
              <a:ext uri="{FF2B5EF4-FFF2-40B4-BE49-F238E27FC236}">
                <a16:creationId xmlns="" xmlns:a16="http://schemas.microsoft.com/office/drawing/2014/main" id="{909A142A-3A9B-4C73-9825-66272D7A5DCC}"/>
              </a:ext>
            </a:extLst>
          </p:cNvPr>
          <p:cNvSpPr>
            <a:spLocks noGrp="1"/>
          </p:cNvSpPr>
          <p:nvPr>
            <p:ph idx="1"/>
          </p:nvPr>
        </p:nvSpPr>
        <p:spPr>
          <a:xfrm>
            <a:off x="685801" y="2526384"/>
            <a:ext cx="4753466" cy="3692301"/>
          </a:xfrm>
        </p:spPr>
        <p:txBody>
          <a:bodyPr>
            <a:normAutofit/>
          </a:bodyPr>
          <a:lstStyle/>
          <a:p>
            <a:endParaRPr lang="en-US" dirty="0"/>
          </a:p>
          <a:p>
            <a:pPr marL="0" indent="0" algn="ctr">
              <a:buNone/>
            </a:pPr>
            <a:r>
              <a:rPr lang="en-US" sz="4800" dirty="0">
                <a:latin typeface="Verdana" panose="020B0604030504040204" pitchFamily="34" charset="0"/>
                <a:ea typeface="Verdana" panose="020B0604030504040204" pitchFamily="34" charset="0"/>
              </a:rPr>
              <a:t>76.6 million dollars in one large bucket</a:t>
            </a:r>
          </a:p>
        </p:txBody>
      </p:sp>
      <p:sp>
        <p:nvSpPr>
          <p:cNvPr id="17" name="Rounded Rectangle 14">
            <a:extLst>
              <a:ext uri="{FF2B5EF4-FFF2-40B4-BE49-F238E27FC236}">
                <a16:creationId xmlns="" xmlns:a16="http://schemas.microsoft.com/office/drawing/2014/main" id="{EE713A7D-B6F7-4EB6-BFD9-3CF384E58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 xmlns:a16="http://schemas.microsoft.com/office/drawing/2014/main" id="{5759E3FB-031F-4FD3-A6EC-95AD5D866B18}"/>
              </a:ext>
            </a:extLst>
          </p:cNvPr>
          <p:cNvPicPr>
            <a:picLocks noChangeAspect="1"/>
          </p:cNvPicPr>
          <p:nvPr/>
        </p:nvPicPr>
        <p:blipFill rotWithShape="1">
          <a:blip r:embed="rId4"/>
          <a:srcRect r="1" b="1632"/>
          <a:stretch/>
        </p:blipFill>
        <p:spPr>
          <a:xfrm>
            <a:off x="5934158" y="711199"/>
            <a:ext cx="5594566" cy="5503335"/>
          </a:xfrm>
          <a:prstGeom prst="rect">
            <a:avLst/>
          </a:prstGeom>
        </p:spPr>
      </p:pic>
    </p:spTree>
    <p:extLst>
      <p:ext uri="{BB962C8B-B14F-4D97-AF65-F5344CB8AC3E}">
        <p14:creationId xmlns:p14="http://schemas.microsoft.com/office/powerpoint/2010/main" val="2803223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F4BC5FDE-742F-4CD5-9802-0DCB8E7A12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B5A3490F-59A2-47B7-9BD7-2F932A559D1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 xmlns:a16="http://schemas.microsoft.com/office/drawing/2014/main" id="{A405B695-1F33-437C-B677-A1E59B989DF7}"/>
              </a:ext>
            </a:extLst>
          </p:cNvPr>
          <p:cNvSpPr>
            <a:spLocks noGrp="1"/>
          </p:cNvSpPr>
          <p:nvPr>
            <p:ph type="title"/>
          </p:nvPr>
        </p:nvSpPr>
        <p:spPr>
          <a:xfrm>
            <a:off x="685800" y="1306286"/>
            <a:ext cx="3306743" cy="1229524"/>
          </a:xfrm>
        </p:spPr>
        <p:txBody>
          <a:bodyPr>
            <a:normAutofit fontScale="90000"/>
          </a:bodyPr>
          <a:lstStyle/>
          <a:p>
            <a:r>
              <a:rPr lang="en-US" sz="3200" dirty="0">
                <a:latin typeface="Verdana" panose="020B0604030504040204" pitchFamily="34" charset="0"/>
                <a:ea typeface="Verdana" panose="020B0604030504040204" pitchFamily="34" charset="0"/>
              </a:rPr>
              <a:t>The large bucket includes…</a:t>
            </a:r>
          </a:p>
        </p:txBody>
      </p:sp>
      <p:sp>
        <p:nvSpPr>
          <p:cNvPr id="9" name="Content Placeholder 8">
            <a:extLst>
              <a:ext uri="{FF2B5EF4-FFF2-40B4-BE49-F238E27FC236}">
                <a16:creationId xmlns="" xmlns:a16="http://schemas.microsoft.com/office/drawing/2014/main" id="{0F74883F-950B-4D57-BDC4-71E6C964F6E0}"/>
              </a:ext>
            </a:extLst>
          </p:cNvPr>
          <p:cNvSpPr>
            <a:spLocks noGrp="1"/>
          </p:cNvSpPr>
          <p:nvPr>
            <p:ph idx="1"/>
          </p:nvPr>
        </p:nvSpPr>
        <p:spPr>
          <a:xfrm>
            <a:off x="685801" y="2535810"/>
            <a:ext cx="3306742" cy="3682875"/>
          </a:xfrm>
        </p:spPr>
        <p:txBody>
          <a:bodyPr>
            <a:normAutofit lnSpcReduction="10000"/>
          </a:bodyPr>
          <a:lstStyle/>
          <a:p>
            <a:pPr marL="0" indent="0" algn="ctr">
              <a:buNone/>
            </a:pPr>
            <a:endParaRPr lang="en-US" sz="3500" dirty="0">
              <a:latin typeface="Verdana" panose="020B0604030504040204" pitchFamily="34" charset="0"/>
              <a:ea typeface="Verdana" panose="020B0604030504040204" pitchFamily="34" charset="0"/>
            </a:endParaRPr>
          </a:p>
          <a:p>
            <a:pPr marL="0" indent="0" algn="ctr">
              <a:buNone/>
            </a:pPr>
            <a:r>
              <a:rPr lang="en-US" sz="3500" dirty="0">
                <a:latin typeface="Verdana" panose="020B0604030504040204" pitchFamily="34" charset="0"/>
                <a:ea typeface="Verdana" panose="020B0604030504040204" pitchFamily="34" charset="0"/>
              </a:rPr>
              <a:t>Four more medium buckets!</a:t>
            </a:r>
          </a:p>
          <a:p>
            <a:pPr>
              <a:buFont typeface="Wingdings" panose="05000000000000000000" pitchFamily="2" charset="2"/>
              <a:buChar char="ü"/>
            </a:pPr>
            <a:endParaRPr lang="en-US" sz="1600" dirty="0">
              <a:latin typeface="Verdana" panose="020B0604030504040204" pitchFamily="34" charset="0"/>
              <a:ea typeface="Verdana" panose="020B0604030504040204" pitchFamily="34" charset="0"/>
            </a:endParaRPr>
          </a:p>
          <a:p>
            <a:pPr>
              <a:buFont typeface="Wingdings" panose="05000000000000000000" pitchFamily="2" charset="2"/>
              <a:buChar char="ü"/>
            </a:pPr>
            <a:r>
              <a:rPr lang="en-US" sz="1600" dirty="0">
                <a:latin typeface="Verdana" panose="020B0604030504040204" pitchFamily="34" charset="0"/>
                <a:ea typeface="Verdana" panose="020B0604030504040204" pitchFamily="34" charset="0"/>
              </a:rPr>
              <a:t>General Fund – 26.2M</a:t>
            </a:r>
          </a:p>
          <a:p>
            <a:pPr>
              <a:buFont typeface="Wingdings" panose="05000000000000000000" pitchFamily="2" charset="2"/>
              <a:buChar char="ü"/>
            </a:pPr>
            <a:r>
              <a:rPr lang="en-US" sz="1600" dirty="0">
                <a:latin typeface="Verdana" panose="020B0604030504040204" pitchFamily="34" charset="0"/>
                <a:ea typeface="Verdana" panose="020B0604030504040204" pitchFamily="34" charset="0"/>
              </a:rPr>
              <a:t>Restricted Funds – 19.7M</a:t>
            </a:r>
          </a:p>
          <a:p>
            <a:pPr>
              <a:buFont typeface="Wingdings" panose="05000000000000000000" pitchFamily="2" charset="2"/>
              <a:buChar char="ü"/>
            </a:pPr>
            <a:r>
              <a:rPr lang="en-US" sz="1600" dirty="0">
                <a:latin typeface="Verdana" panose="020B0604030504040204" pitchFamily="34" charset="0"/>
                <a:ea typeface="Verdana" panose="020B0604030504040204" pitchFamily="34" charset="0"/>
              </a:rPr>
              <a:t>Construction Funds – 12.2M</a:t>
            </a:r>
          </a:p>
          <a:p>
            <a:pPr>
              <a:buFont typeface="Wingdings" panose="05000000000000000000" pitchFamily="2" charset="2"/>
              <a:buChar char="ü"/>
            </a:pPr>
            <a:r>
              <a:rPr lang="en-US" sz="1600" dirty="0">
                <a:latin typeface="Verdana" panose="020B0604030504040204" pitchFamily="34" charset="0"/>
                <a:ea typeface="Verdana" panose="020B0604030504040204" pitchFamily="34" charset="0"/>
              </a:rPr>
              <a:t>Business Funds – 18.5M</a:t>
            </a:r>
          </a:p>
        </p:txBody>
      </p:sp>
      <p:sp>
        <p:nvSpPr>
          <p:cNvPr id="16" name="Rounded Rectangle 14">
            <a:extLst>
              <a:ext uri="{FF2B5EF4-FFF2-40B4-BE49-F238E27FC236}">
                <a16:creationId xmlns="" xmlns:a16="http://schemas.microsoft.com/office/drawing/2014/main" id="{D6132709-FB08-4579-805D-77B0F718F8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 xmlns:a16="http://schemas.microsoft.com/office/drawing/2014/main" id="{8EBF500D-00E0-47E2-B0FD-D892879053D5}"/>
              </a:ext>
            </a:extLst>
          </p:cNvPr>
          <p:cNvPicPr>
            <a:picLocks noChangeAspect="1"/>
          </p:cNvPicPr>
          <p:nvPr/>
        </p:nvPicPr>
        <p:blipFill>
          <a:blip r:embed="rId4"/>
          <a:stretch>
            <a:fillRect/>
          </a:stretch>
        </p:blipFill>
        <p:spPr>
          <a:xfrm>
            <a:off x="4766733" y="2008960"/>
            <a:ext cx="6510867" cy="3262779"/>
          </a:xfrm>
          <a:prstGeom prst="rect">
            <a:avLst/>
          </a:prstGeom>
        </p:spPr>
      </p:pic>
    </p:spTree>
    <p:extLst>
      <p:ext uri="{BB962C8B-B14F-4D97-AF65-F5344CB8AC3E}">
        <p14:creationId xmlns:p14="http://schemas.microsoft.com/office/powerpoint/2010/main" val="2501810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A806A9-525D-4B6A-908C-14375AF12D60}"/>
              </a:ext>
            </a:extLst>
          </p:cNvPr>
          <p:cNvSpPr>
            <a:spLocks noGrp="1"/>
          </p:cNvSpPr>
          <p:nvPr>
            <p:ph type="title"/>
          </p:nvPr>
        </p:nvSpPr>
        <p:spPr>
          <a:xfrm>
            <a:off x="3048000" y="764373"/>
            <a:ext cx="8551332" cy="1293028"/>
          </a:xfrm>
        </p:spPr>
        <p:txBody>
          <a:bodyPr>
            <a:normAutofit/>
          </a:bodyPr>
          <a:lstStyle/>
          <a:p>
            <a:r>
              <a:rPr lang="en-US" sz="3200" b="1" dirty="0">
                <a:latin typeface="Verdana" panose="020B0604030504040204" pitchFamily="34" charset="0"/>
                <a:ea typeface="Verdana" panose="020B0604030504040204" pitchFamily="34" charset="0"/>
              </a:rPr>
              <a:t>Each bucket is unique</a:t>
            </a:r>
          </a:p>
        </p:txBody>
      </p:sp>
      <p:sp>
        <p:nvSpPr>
          <p:cNvPr id="3" name="Content Placeholder 2">
            <a:extLst>
              <a:ext uri="{FF2B5EF4-FFF2-40B4-BE49-F238E27FC236}">
                <a16:creationId xmlns="" xmlns:a16="http://schemas.microsoft.com/office/drawing/2014/main" id="{230E58F9-7B1D-43B5-88A3-61BCBF4804A3}"/>
              </a:ext>
            </a:extLst>
          </p:cNvPr>
          <p:cNvSpPr>
            <a:spLocks noGrp="1"/>
          </p:cNvSpPr>
          <p:nvPr>
            <p:ph idx="1"/>
          </p:nvPr>
        </p:nvSpPr>
        <p:spPr/>
        <p:txBody>
          <a:bodyPr>
            <a:normAutofit/>
          </a:bodyPr>
          <a:lstStyle/>
          <a:p>
            <a:pPr marL="0" indent="0" algn="ctr">
              <a:buNone/>
            </a:pPr>
            <a:r>
              <a:rPr lang="en-US" sz="3200" dirty="0">
                <a:latin typeface="Verdana" panose="020B0604030504040204" pitchFamily="34" charset="0"/>
                <a:ea typeface="Verdana" panose="020B0604030504040204" pitchFamily="34" charset="0"/>
              </a:rPr>
              <a:t>Each one has a specific purpose and is managed carefully to make sure money spent from them is suitable to its purpose. </a:t>
            </a:r>
          </a:p>
          <a:p>
            <a:pPr marL="0" indent="0" algn="ctr">
              <a:buNone/>
            </a:pPr>
            <a:endParaRPr lang="en-US" sz="3200" dirty="0">
              <a:latin typeface="Verdana" panose="020B0604030504040204" pitchFamily="34" charset="0"/>
              <a:ea typeface="Verdana" panose="020B0604030504040204" pitchFamily="34" charset="0"/>
            </a:endParaRPr>
          </a:p>
          <a:p>
            <a:pPr marL="0" indent="0" algn="ctr">
              <a:buNone/>
            </a:pPr>
            <a:r>
              <a:rPr lang="en-US" sz="3200" dirty="0">
                <a:latin typeface="Verdana" panose="020B0604030504040204" pitchFamily="34" charset="0"/>
                <a:ea typeface="Verdana" panose="020B0604030504040204" pitchFamily="34" charset="0"/>
              </a:rPr>
              <a:t>Of the four, only one can be used for general government operations such as salaries, utilities and office supplies but everything spent from ALL buckets must be for a public purpose.</a:t>
            </a:r>
          </a:p>
        </p:txBody>
      </p:sp>
    </p:spTree>
    <p:extLst>
      <p:ext uri="{BB962C8B-B14F-4D97-AF65-F5344CB8AC3E}">
        <p14:creationId xmlns:p14="http://schemas.microsoft.com/office/powerpoint/2010/main" val="3744811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8D1BD8-8DEA-4545-8A69-2EBF59099393}"/>
              </a:ext>
            </a:extLst>
          </p:cNvPr>
          <p:cNvSpPr>
            <a:spLocks noGrp="1"/>
          </p:cNvSpPr>
          <p:nvPr>
            <p:ph type="title"/>
          </p:nvPr>
        </p:nvSpPr>
        <p:spPr/>
        <p:txBody>
          <a:bodyPr>
            <a:normAutofit/>
          </a:bodyPr>
          <a:lstStyle/>
          <a:p>
            <a:r>
              <a:rPr lang="en-US" sz="3600" b="1" dirty="0">
                <a:latin typeface="Verdana" panose="020B0604030504040204" pitchFamily="34" charset="0"/>
                <a:ea typeface="Verdana" panose="020B0604030504040204" pitchFamily="34" charset="0"/>
              </a:rPr>
              <a:t>Inside those four buckets…</a:t>
            </a:r>
          </a:p>
        </p:txBody>
      </p:sp>
      <p:sp>
        <p:nvSpPr>
          <p:cNvPr id="3" name="Content Placeholder 2">
            <a:extLst>
              <a:ext uri="{FF2B5EF4-FFF2-40B4-BE49-F238E27FC236}">
                <a16:creationId xmlns="" xmlns:a16="http://schemas.microsoft.com/office/drawing/2014/main" id="{8F0D3F4A-DEA5-44C1-A981-6861909961F1}"/>
              </a:ext>
            </a:extLst>
          </p:cNvPr>
          <p:cNvSpPr>
            <a:spLocks noGrp="1"/>
          </p:cNvSpPr>
          <p:nvPr>
            <p:ph idx="1"/>
          </p:nvPr>
        </p:nvSpPr>
        <p:spPr/>
        <p:txBody>
          <a:bodyPr>
            <a:normAutofit/>
          </a:bodyPr>
          <a:lstStyle/>
          <a:p>
            <a:pPr algn="ctr"/>
            <a:endParaRPr lang="en-US" sz="4000" dirty="0">
              <a:latin typeface="Verdana" panose="020B0604030504040204" pitchFamily="34" charset="0"/>
              <a:ea typeface="Verdana" panose="020B0604030504040204" pitchFamily="34" charset="0"/>
            </a:endParaRPr>
          </a:p>
          <a:p>
            <a:pPr marL="0" indent="0" algn="ctr">
              <a:buNone/>
            </a:pPr>
            <a:r>
              <a:rPr lang="en-US" sz="3200" dirty="0">
                <a:latin typeface="Verdana" panose="020B0604030504040204" pitchFamily="34" charset="0"/>
                <a:ea typeface="Verdana" panose="020B0604030504040204" pitchFamily="34" charset="0"/>
              </a:rPr>
              <a:t>There are 22 major funds that may or may not have sub funds within.</a:t>
            </a:r>
          </a:p>
          <a:p>
            <a:pPr marL="0" indent="0" algn="ctr">
              <a:buNone/>
            </a:pPr>
            <a:endParaRPr lang="en-US" sz="3200" dirty="0">
              <a:latin typeface="Verdana" panose="020B0604030504040204" pitchFamily="34" charset="0"/>
              <a:ea typeface="Verdana" panose="020B0604030504040204" pitchFamily="34" charset="0"/>
            </a:endParaRPr>
          </a:p>
          <a:p>
            <a:pPr marL="0" indent="0" algn="ctr">
              <a:buNone/>
            </a:pPr>
            <a:r>
              <a:rPr lang="en-US" sz="3200" dirty="0">
                <a:latin typeface="Verdana" panose="020B0604030504040204" pitchFamily="34" charset="0"/>
                <a:ea typeface="Verdana" panose="020B0604030504040204" pitchFamily="34" charset="0"/>
              </a:rPr>
              <a:t>There are 60 sub funds totaling 82 individual funds that are constantly monitored.</a:t>
            </a:r>
          </a:p>
        </p:txBody>
      </p:sp>
    </p:spTree>
    <p:extLst>
      <p:ext uri="{BB962C8B-B14F-4D97-AF65-F5344CB8AC3E}">
        <p14:creationId xmlns:p14="http://schemas.microsoft.com/office/powerpoint/2010/main" val="3952204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EA99A-4B50-414D-A6DE-CF802B032CD3}"/>
              </a:ext>
            </a:extLst>
          </p:cNvPr>
          <p:cNvSpPr>
            <a:spLocks noGrp="1"/>
          </p:cNvSpPr>
          <p:nvPr>
            <p:ph type="title"/>
          </p:nvPr>
        </p:nvSpPr>
        <p:spPr/>
        <p:txBody>
          <a:bodyPr>
            <a:normAutofit/>
          </a:bodyPr>
          <a:lstStyle/>
          <a:p>
            <a:r>
              <a:rPr lang="en-US" sz="3600" b="1" dirty="0">
                <a:latin typeface="Verdana" panose="020B0604030504040204" pitchFamily="34" charset="0"/>
                <a:ea typeface="Verdana" panose="020B0604030504040204" pitchFamily="34" charset="0"/>
              </a:rPr>
              <a:t>General fund bucket – 26.2M</a:t>
            </a:r>
          </a:p>
        </p:txBody>
      </p:sp>
      <p:sp>
        <p:nvSpPr>
          <p:cNvPr id="3" name="Content Placeholder 2">
            <a:extLst>
              <a:ext uri="{FF2B5EF4-FFF2-40B4-BE49-F238E27FC236}">
                <a16:creationId xmlns="" xmlns:a16="http://schemas.microsoft.com/office/drawing/2014/main" id="{1E81C1F1-F205-47AE-A42F-B0731D56D857}"/>
              </a:ext>
            </a:extLst>
          </p:cNvPr>
          <p:cNvSpPr>
            <a:spLocks noGrp="1"/>
          </p:cNvSpPr>
          <p:nvPr>
            <p:ph idx="1"/>
          </p:nvPr>
        </p:nvSpPr>
        <p:spPr/>
        <p:txBody>
          <a:bodyPr/>
          <a:lstStyle/>
          <a:p>
            <a:pPr algn="just"/>
            <a:r>
              <a:rPr lang="en-US" dirty="0">
                <a:latin typeface="Verdana" panose="020B0604030504040204" pitchFamily="34" charset="0"/>
                <a:ea typeface="Verdana" panose="020B0604030504040204" pitchFamily="34" charset="0"/>
              </a:rPr>
              <a:t>Includes things like property tax, PST, state revenue sharing, departmental revenue and transfers in from other funds.</a:t>
            </a:r>
          </a:p>
          <a:p>
            <a:pPr algn="just"/>
            <a:r>
              <a:rPr lang="en-US" dirty="0">
                <a:latin typeface="Verdana" panose="020B0604030504040204" pitchFamily="34" charset="0"/>
                <a:ea typeface="Verdana" panose="020B0604030504040204" pitchFamily="34" charset="0"/>
              </a:rPr>
              <a:t>Pays for staff wages and benefits, electricity, telephone and internet, paper and office supplies, and other general government needs.</a:t>
            </a:r>
          </a:p>
          <a:p>
            <a:pPr algn="just"/>
            <a:r>
              <a:rPr lang="en-US" dirty="0">
                <a:latin typeface="Verdana" panose="020B0604030504040204" pitchFamily="34" charset="0"/>
                <a:ea typeface="Verdana" panose="020B0604030504040204" pitchFamily="34" charset="0"/>
              </a:rPr>
              <a:t>Of this bucket, 9.6M is used to operate the BOCC departments. That 9.6M includes 1M “reserve” for unanticipated expenses or to be saved.</a:t>
            </a:r>
          </a:p>
          <a:p>
            <a:pPr algn="just"/>
            <a:r>
              <a:rPr lang="en-US" dirty="0">
                <a:latin typeface="Verdana" panose="020B0604030504040204" pitchFamily="34" charset="0"/>
                <a:ea typeface="Verdana" panose="020B0604030504040204" pitchFamily="34" charset="0"/>
              </a:rPr>
              <a:t>Includes funding 12.4M for the Clerk of Court, Property Appraiser, Sheriff, Supervisor of Elections, and Tax Collector. In addition, this bucket includes 2.8M of “duplicate” dollars due to the structure of the transfer of cash to each Constitutional Officer.</a:t>
            </a:r>
          </a:p>
        </p:txBody>
      </p:sp>
    </p:spTree>
    <p:extLst>
      <p:ext uri="{BB962C8B-B14F-4D97-AF65-F5344CB8AC3E}">
        <p14:creationId xmlns:p14="http://schemas.microsoft.com/office/powerpoint/2010/main" val="3495297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1DE4D3E-80C7-48B7-B8E5-B1B5A62C97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 xmlns:a16="http://schemas.microsoft.com/office/drawing/2014/main" id="{D9891C3B-176E-4CD3-88BC-E8C54DC02C1D}"/>
              </a:ext>
            </a:extLst>
          </p:cNvPr>
          <p:cNvPicPr>
            <a:picLocks noChangeAspect="1"/>
          </p:cNvPicPr>
          <p:nvPr/>
        </p:nvPicPr>
        <p:blipFill rotWithShape="1">
          <a:blip r:embed="rId3">
            <a:alphaModFix amt="30000"/>
          </a:blip>
          <a:srcRect l="10151" r="5405" b="1"/>
          <a:stretch/>
        </p:blipFill>
        <p:spPr>
          <a:xfrm>
            <a:off x="20" y="10"/>
            <a:ext cx="12191980" cy="6857990"/>
          </a:xfrm>
          <a:prstGeom prst="rect">
            <a:avLst/>
          </a:prstGeom>
          <a:ln>
            <a:noFill/>
          </a:ln>
          <a:effectLst>
            <a:softEdge rad="112500"/>
          </a:effectLst>
        </p:spPr>
      </p:pic>
      <p:sp>
        <p:nvSpPr>
          <p:cNvPr id="2" name="Title 1">
            <a:extLst>
              <a:ext uri="{FF2B5EF4-FFF2-40B4-BE49-F238E27FC236}">
                <a16:creationId xmlns="" xmlns:a16="http://schemas.microsoft.com/office/drawing/2014/main" id="{CE7EE69B-41B4-468C-B8D6-50E8BFB54B72}"/>
              </a:ext>
            </a:extLst>
          </p:cNvPr>
          <p:cNvSpPr>
            <a:spLocks noGrp="1"/>
          </p:cNvSpPr>
          <p:nvPr>
            <p:ph type="title"/>
          </p:nvPr>
        </p:nvSpPr>
        <p:spPr>
          <a:xfrm>
            <a:off x="2895600" y="764373"/>
            <a:ext cx="8610600" cy="1293028"/>
          </a:xfrm>
        </p:spPr>
        <p:txBody>
          <a:bodyPr>
            <a:normAutofit/>
          </a:bodyPr>
          <a:lstStyle/>
          <a:p>
            <a:r>
              <a:rPr lang="en-US" dirty="0">
                <a:latin typeface="Verdana" panose="020B0604030504040204" pitchFamily="34" charset="0"/>
                <a:ea typeface="Verdana" panose="020B0604030504040204" pitchFamily="34" charset="0"/>
              </a:rPr>
              <a:t>“duplicate” dollars?????</a:t>
            </a:r>
          </a:p>
        </p:txBody>
      </p:sp>
      <p:pic>
        <p:nvPicPr>
          <p:cNvPr id="14" name="Picture 13">
            <a:extLst>
              <a:ext uri="{FF2B5EF4-FFF2-40B4-BE49-F238E27FC236}">
                <a16:creationId xmlns="" xmlns:a16="http://schemas.microsoft.com/office/drawing/2014/main" id="{9798C1D7-B3E7-45FC-BC11-C49DA8C1F4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9" name="Content Placeholder 8">
            <a:extLst>
              <a:ext uri="{FF2B5EF4-FFF2-40B4-BE49-F238E27FC236}">
                <a16:creationId xmlns="" xmlns:a16="http://schemas.microsoft.com/office/drawing/2014/main" id="{BC26696A-D616-40B8-BCC0-410E68DC0817}"/>
              </a:ext>
            </a:extLst>
          </p:cNvPr>
          <p:cNvSpPr>
            <a:spLocks noGrp="1"/>
          </p:cNvSpPr>
          <p:nvPr>
            <p:ph idx="1"/>
          </p:nvPr>
        </p:nvSpPr>
        <p:spPr>
          <a:xfrm>
            <a:off x="685800" y="2194560"/>
            <a:ext cx="10820400" cy="4024125"/>
          </a:xfrm>
        </p:spPr>
        <p:txBody>
          <a:bodyPr>
            <a:normAutofit/>
          </a:bodyPr>
          <a:lstStyle/>
          <a:p>
            <a:pPr marL="0" indent="0" algn="just">
              <a:buNone/>
            </a:pPr>
            <a:r>
              <a:rPr lang="en-US" b="1" dirty="0">
                <a:latin typeface="Verdana" panose="020B0604030504040204" pitchFamily="34" charset="0"/>
                <a:ea typeface="Verdana" panose="020B0604030504040204" pitchFamily="34" charset="0"/>
              </a:rPr>
              <a:t>Husband and Wife are happily married with separate bank accounts. Husband made $500 this week and deposited it in his account. He writes Wife a check for $500. Wife deposits the check from Husband in her bank account. Wife spends $500 on household bills. Husband and Wife have each recorded a deposit (revenue) and a debit (expense) to their separate bank accounts but it is the same $500.</a:t>
            </a:r>
          </a:p>
          <a:p>
            <a:pPr marL="0" indent="0" algn="just">
              <a:buNone/>
            </a:pPr>
            <a:endParaRPr lang="en-US" b="1" dirty="0">
              <a:latin typeface="Verdana" panose="020B0604030504040204" pitchFamily="34" charset="0"/>
              <a:ea typeface="Verdana" panose="020B0604030504040204" pitchFamily="34" charset="0"/>
            </a:endParaRPr>
          </a:p>
          <a:p>
            <a:pPr marL="0" indent="0" algn="just">
              <a:buNone/>
            </a:pPr>
            <a:r>
              <a:rPr lang="en-US" b="1" dirty="0">
                <a:latin typeface="Verdana" panose="020B0604030504040204" pitchFamily="34" charset="0"/>
                <a:ea typeface="Verdana" panose="020B0604030504040204" pitchFamily="34" charset="0"/>
              </a:rPr>
              <a:t>The double counting effect is most prevalent in the General Fund but occurs any time there is a transfer out of one bucket to another.</a:t>
            </a:r>
          </a:p>
        </p:txBody>
      </p:sp>
    </p:spTree>
    <p:extLst>
      <p:ext uri="{BB962C8B-B14F-4D97-AF65-F5344CB8AC3E}">
        <p14:creationId xmlns:p14="http://schemas.microsoft.com/office/powerpoint/2010/main" val="3573357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BC8AA0-0AFB-40AA-BD70-26C38AF34926}"/>
              </a:ext>
            </a:extLst>
          </p:cNvPr>
          <p:cNvSpPr>
            <a:spLocks noGrp="1"/>
          </p:cNvSpPr>
          <p:nvPr>
            <p:ph type="title"/>
          </p:nvPr>
        </p:nvSpPr>
        <p:spPr>
          <a:xfrm>
            <a:off x="2614863" y="764373"/>
            <a:ext cx="8891337" cy="1293028"/>
          </a:xfrm>
        </p:spPr>
        <p:txBody>
          <a:bodyPr>
            <a:normAutofit/>
          </a:bodyPr>
          <a:lstStyle/>
          <a:p>
            <a:r>
              <a:rPr lang="en-US" sz="3200" b="1" dirty="0">
                <a:latin typeface="Verdana" panose="020B0604030504040204" pitchFamily="34" charset="0"/>
                <a:ea typeface="Verdana" panose="020B0604030504040204" pitchFamily="34" charset="0"/>
              </a:rPr>
              <a:t>Restricted funds bucket – 19.7M </a:t>
            </a:r>
          </a:p>
        </p:txBody>
      </p:sp>
      <p:sp>
        <p:nvSpPr>
          <p:cNvPr id="3" name="Content Placeholder 2">
            <a:extLst>
              <a:ext uri="{FF2B5EF4-FFF2-40B4-BE49-F238E27FC236}">
                <a16:creationId xmlns="" xmlns:a16="http://schemas.microsoft.com/office/drawing/2014/main" id="{2CD81F81-C636-4947-A680-69B710AC476F}"/>
              </a:ext>
            </a:extLst>
          </p:cNvPr>
          <p:cNvSpPr>
            <a:spLocks noGrp="1"/>
          </p:cNvSpPr>
          <p:nvPr>
            <p:ph idx="1"/>
          </p:nvPr>
        </p:nvSpPr>
        <p:spPr/>
        <p:txBody>
          <a:bodyPr/>
          <a:lstStyle/>
          <a:p>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Revenue here varies but includes fees collected from user fees for things such as sports at the recreation park and boat ramps, grant funds, fuel taxes, service assessments, and court fees.</a:t>
            </a:r>
          </a:p>
          <a:p>
            <a:pPr algn="just"/>
            <a:r>
              <a:rPr lang="en-US" dirty="0">
                <a:latin typeface="Verdana" panose="020B0604030504040204" pitchFamily="34" charset="0"/>
                <a:ea typeface="Verdana" panose="020B0604030504040204" pitchFamily="34" charset="0"/>
              </a:rPr>
              <a:t>Pays for operations, maintenance and repair, housing rehabilitation, fire protection services, education, training, and communication services.</a:t>
            </a:r>
          </a:p>
          <a:p>
            <a:pPr algn="just"/>
            <a:r>
              <a:rPr lang="en-US" dirty="0">
                <a:latin typeface="Verdana" panose="020B0604030504040204" pitchFamily="34" charset="0"/>
                <a:ea typeface="Verdana" panose="020B0604030504040204" pitchFamily="34" charset="0"/>
              </a:rPr>
              <a:t>The Sheriff’s 12.1M and Fire Protection 1.7M fund are both inside this bucket.</a:t>
            </a:r>
          </a:p>
        </p:txBody>
      </p:sp>
    </p:spTree>
    <p:extLst>
      <p:ext uri="{BB962C8B-B14F-4D97-AF65-F5344CB8AC3E}">
        <p14:creationId xmlns:p14="http://schemas.microsoft.com/office/powerpoint/2010/main" val="130487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Communications &amp; public Services Department</a:t>
            </a:r>
            <a:r>
              <a:rPr lang="en-US" dirty="0"/>
              <a:t/>
            </a:r>
            <a:br>
              <a:rPr lang="en-US" dirty="0"/>
            </a:br>
            <a:r>
              <a:rPr lang="en-US" sz="1600" b="1" dirty="0"/>
              <a:t>(1 director and 2 full time employees)</a:t>
            </a:r>
            <a:endParaRPr lang="en-US" b="1" dirty="0"/>
          </a:p>
        </p:txBody>
      </p:sp>
      <p:sp>
        <p:nvSpPr>
          <p:cNvPr id="3" name="Content Placeholder 2"/>
          <p:cNvSpPr>
            <a:spLocks noGrp="1"/>
          </p:cNvSpPr>
          <p:nvPr>
            <p:ph idx="1"/>
          </p:nvPr>
        </p:nvSpPr>
        <p:spPr/>
        <p:txBody>
          <a:bodyPr/>
          <a:lstStyle/>
          <a:p>
            <a:r>
              <a:rPr lang="en-US" b="1" dirty="0"/>
              <a:t>Office Overview – </a:t>
            </a:r>
            <a:r>
              <a:rPr lang="en-US" dirty="0"/>
              <a:t>Coordinates and creates the BOCC Agenda’s; prepares news releases; maintains County website and County Facebook page; processes Committee meeting notices; and manages public records requests.</a:t>
            </a:r>
            <a:endParaRPr lang="en-US" b="1" dirty="0"/>
          </a:p>
          <a:p>
            <a:r>
              <a:rPr lang="en-US" b="1" dirty="0"/>
              <a:t>Performance Measures from 10/1/17 – 7/31/18</a:t>
            </a:r>
          </a:p>
          <a:p>
            <a:pPr lvl="1"/>
            <a:r>
              <a:rPr lang="en-US" dirty="0"/>
              <a:t>Board Meetings = 18</a:t>
            </a:r>
          </a:p>
          <a:p>
            <a:pPr lvl="1"/>
            <a:r>
              <a:rPr lang="en-US" dirty="0"/>
              <a:t>Agenda Items = 324</a:t>
            </a:r>
          </a:p>
          <a:p>
            <a:pPr lvl="1"/>
            <a:r>
              <a:rPr lang="en-US" dirty="0"/>
              <a:t>Special Meetings = 3</a:t>
            </a:r>
          </a:p>
          <a:p>
            <a:pPr lvl="1"/>
            <a:r>
              <a:rPr lang="en-US" dirty="0"/>
              <a:t>Workshops = 6</a:t>
            </a:r>
          </a:p>
          <a:p>
            <a:pPr lvl="1"/>
            <a:r>
              <a:rPr lang="en-US" dirty="0"/>
              <a:t>Public Records Requests = 109</a:t>
            </a:r>
          </a:p>
          <a:p>
            <a:pPr lvl="1"/>
            <a:r>
              <a:rPr lang="en-US" dirty="0"/>
              <a:t>Committee Meetings Noticed = 54</a:t>
            </a:r>
          </a:p>
        </p:txBody>
      </p:sp>
    </p:spTree>
    <p:extLst>
      <p:ext uri="{BB962C8B-B14F-4D97-AF65-F5344CB8AC3E}">
        <p14:creationId xmlns:p14="http://schemas.microsoft.com/office/powerpoint/2010/main" val="1039488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E75E7-70CC-4451-8B17-A66CE75CFA6E}"/>
              </a:ext>
            </a:extLst>
          </p:cNvPr>
          <p:cNvSpPr>
            <a:spLocks noGrp="1"/>
          </p:cNvSpPr>
          <p:nvPr>
            <p:ph type="title"/>
          </p:nvPr>
        </p:nvSpPr>
        <p:spPr>
          <a:xfrm>
            <a:off x="1917032" y="764373"/>
            <a:ext cx="9589168" cy="1293028"/>
          </a:xfrm>
        </p:spPr>
        <p:txBody>
          <a:bodyPr>
            <a:normAutofit/>
          </a:bodyPr>
          <a:lstStyle/>
          <a:p>
            <a:r>
              <a:rPr lang="en-US" sz="3200" b="1" dirty="0">
                <a:latin typeface="Verdana" panose="020B0604030504040204" pitchFamily="34" charset="0"/>
                <a:ea typeface="Verdana" panose="020B0604030504040204" pitchFamily="34" charset="0"/>
              </a:rPr>
              <a:t>Construction Funds bucket – 12.2M </a:t>
            </a:r>
          </a:p>
        </p:txBody>
      </p:sp>
      <p:sp>
        <p:nvSpPr>
          <p:cNvPr id="3" name="Content Placeholder 2">
            <a:extLst>
              <a:ext uri="{FF2B5EF4-FFF2-40B4-BE49-F238E27FC236}">
                <a16:creationId xmlns="" xmlns:a16="http://schemas.microsoft.com/office/drawing/2014/main" id="{6DAD6B96-D30F-486C-BC2F-52A494D00EB8}"/>
              </a:ext>
            </a:extLst>
          </p:cNvPr>
          <p:cNvSpPr>
            <a:spLocks noGrp="1"/>
          </p:cNvSpPr>
          <p:nvPr>
            <p:ph idx="1"/>
          </p:nvPr>
        </p:nvSpPr>
        <p:spPr/>
        <p:txBody>
          <a:bodyPr/>
          <a:lstStyle/>
          <a:p>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This contains things like grant funds, all remaining impact fees and One Cent Sales Tax.</a:t>
            </a:r>
          </a:p>
          <a:p>
            <a:pPr algn="just"/>
            <a:r>
              <a:rPr lang="en-US" dirty="0">
                <a:latin typeface="Verdana" panose="020B0604030504040204" pitchFamily="34" charset="0"/>
                <a:ea typeface="Verdana" panose="020B0604030504040204" pitchFamily="34" charset="0"/>
              </a:rPr>
              <a:t>Expenses suitable here must be a project or equipment that costs at least 5K such as a vehicle, road resurfacing and construction projects, or rehabilitation of a county facility.</a:t>
            </a:r>
          </a:p>
          <a:p>
            <a:pPr algn="just"/>
            <a:r>
              <a:rPr lang="en-US" dirty="0">
                <a:latin typeface="Verdana" panose="020B0604030504040204" pitchFamily="34" charset="0"/>
                <a:ea typeface="Verdana" panose="020B0604030504040204" pitchFamily="34" charset="0"/>
              </a:rPr>
              <a:t>With impact fees specifically, projects must add capacity to county facilities and can only fund the portion of the project that equates the same factor of population increase.</a:t>
            </a:r>
          </a:p>
        </p:txBody>
      </p:sp>
    </p:spTree>
    <p:extLst>
      <p:ext uri="{BB962C8B-B14F-4D97-AF65-F5344CB8AC3E}">
        <p14:creationId xmlns:p14="http://schemas.microsoft.com/office/powerpoint/2010/main" val="123941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62888D-3F49-485D-843F-8AB364ECFDDA}"/>
              </a:ext>
            </a:extLst>
          </p:cNvPr>
          <p:cNvSpPr>
            <a:spLocks noGrp="1"/>
          </p:cNvSpPr>
          <p:nvPr>
            <p:ph type="title"/>
          </p:nvPr>
        </p:nvSpPr>
        <p:spPr/>
        <p:txBody>
          <a:bodyPr>
            <a:normAutofit/>
          </a:bodyPr>
          <a:lstStyle/>
          <a:p>
            <a:r>
              <a:rPr lang="en-US" sz="3200" b="1" dirty="0">
                <a:latin typeface="Verdana" panose="020B0604030504040204" pitchFamily="34" charset="0"/>
                <a:ea typeface="Verdana" panose="020B0604030504040204" pitchFamily="34" charset="0"/>
              </a:rPr>
              <a:t>Business funds bucket – 18.5m</a:t>
            </a:r>
          </a:p>
        </p:txBody>
      </p:sp>
      <p:sp>
        <p:nvSpPr>
          <p:cNvPr id="3" name="Content Placeholder 2">
            <a:extLst>
              <a:ext uri="{FF2B5EF4-FFF2-40B4-BE49-F238E27FC236}">
                <a16:creationId xmlns="" xmlns:a16="http://schemas.microsoft.com/office/drawing/2014/main" id="{9B40E9A9-10C6-47C3-A529-486475B41786}"/>
              </a:ext>
            </a:extLst>
          </p:cNvPr>
          <p:cNvSpPr>
            <a:spLocks noGrp="1"/>
          </p:cNvSpPr>
          <p:nvPr>
            <p:ph idx="1"/>
          </p:nvPr>
        </p:nvSpPr>
        <p:spPr/>
        <p:txBody>
          <a:bodyPr/>
          <a:lstStyle/>
          <a:p>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All the revenue that goes in here is the result of a fee or assessment for a specific service such as providing water, access to wastewater treatment, and weekly trash pick up. There is also grant funding included to improve the infrastructure of the county wastewater treatment system.</a:t>
            </a:r>
          </a:p>
          <a:p>
            <a:pPr algn="just"/>
            <a:r>
              <a:rPr lang="en-US" dirty="0">
                <a:latin typeface="Verdana" panose="020B0604030504040204" pitchFamily="34" charset="0"/>
                <a:ea typeface="Verdana" panose="020B0604030504040204" pitchFamily="34" charset="0"/>
              </a:rPr>
              <a:t>This pays for maintenance, repair and operations of the water plant, wastewater treatment system, new infrastructure, and paid to Waste Pro to provide weekly service.</a:t>
            </a:r>
          </a:p>
        </p:txBody>
      </p:sp>
    </p:spTree>
    <p:extLst>
      <p:ext uri="{BB962C8B-B14F-4D97-AF65-F5344CB8AC3E}">
        <p14:creationId xmlns:p14="http://schemas.microsoft.com/office/powerpoint/2010/main" val="2155394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B7626C8E-FB50-4909-8D9D-09E34A8DBFA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3" name="Picture 22">
            <a:extLst>
              <a:ext uri="{FF2B5EF4-FFF2-40B4-BE49-F238E27FC236}">
                <a16:creationId xmlns="" xmlns:a16="http://schemas.microsoft.com/office/drawing/2014/main" id="{CAED006F-534E-46AA-A794-9DAA58BAB4E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 xmlns:a16="http://schemas.microsoft.com/office/drawing/2014/main" id="{F58FF63B-A9C1-419F-AA44-AC76DBA908C1}"/>
              </a:ext>
            </a:extLst>
          </p:cNvPr>
          <p:cNvSpPr>
            <a:spLocks noGrp="1"/>
          </p:cNvSpPr>
          <p:nvPr>
            <p:ph type="title"/>
          </p:nvPr>
        </p:nvSpPr>
        <p:spPr>
          <a:xfrm>
            <a:off x="4687410" y="1252802"/>
            <a:ext cx="6132990" cy="1825096"/>
          </a:xfrm>
        </p:spPr>
        <p:txBody>
          <a:bodyPr vert="horz" lIns="91440" tIns="45720" rIns="91440" bIns="45720" rtlCol="0" anchor="b">
            <a:normAutofit fontScale="90000"/>
          </a:bodyPr>
          <a:lstStyle/>
          <a:p>
            <a:pPr algn="l"/>
            <a:r>
              <a:rPr lang="en-US" sz="5100" b="1" dirty="0">
                <a:latin typeface="Verdana" panose="020B0604030504040204" pitchFamily="34" charset="0"/>
                <a:ea typeface="Verdana" panose="020B0604030504040204" pitchFamily="34" charset="0"/>
              </a:rPr>
              <a:t>And inside each of those buckets???</a:t>
            </a:r>
          </a:p>
        </p:txBody>
      </p:sp>
      <p:sp>
        <p:nvSpPr>
          <p:cNvPr id="9" name="Content Placeholder 8">
            <a:extLst>
              <a:ext uri="{FF2B5EF4-FFF2-40B4-BE49-F238E27FC236}">
                <a16:creationId xmlns="" xmlns:a16="http://schemas.microsoft.com/office/drawing/2014/main" id="{3D781F37-2584-4475-B8B5-12C47C7117F2}"/>
              </a:ext>
            </a:extLst>
          </p:cNvPr>
          <p:cNvSpPr>
            <a:spLocks noGrp="1"/>
          </p:cNvSpPr>
          <p:nvPr>
            <p:ph idx="1"/>
          </p:nvPr>
        </p:nvSpPr>
        <p:spPr>
          <a:xfrm>
            <a:off x="4478863" y="3077898"/>
            <a:ext cx="6132990" cy="1447799"/>
          </a:xfrm>
        </p:spPr>
        <p:txBody>
          <a:bodyPr vert="horz" lIns="91440" tIns="45720" rIns="91440" bIns="45720" rtlCol="0">
            <a:normAutofit lnSpcReduction="10000"/>
          </a:bodyPr>
          <a:lstStyle/>
          <a:p>
            <a:pPr marL="0" indent="0" algn="ctr">
              <a:buNone/>
            </a:pPr>
            <a:endParaRPr lang="en-US" sz="2000" dirty="0"/>
          </a:p>
          <a:p>
            <a:pPr marL="0" indent="0" algn="ctr">
              <a:buNone/>
            </a:pPr>
            <a:r>
              <a:rPr lang="en-US" sz="2000" dirty="0">
                <a:latin typeface="Verdana" panose="020B0604030504040204" pitchFamily="34" charset="0"/>
                <a:ea typeface="Verdana" panose="020B0604030504040204" pitchFamily="34" charset="0"/>
              </a:rPr>
              <a:t>Many smaller buckets! The smaller buckets are also special and establish the collection and spending parameters for staff managing all county operations. </a:t>
            </a:r>
          </a:p>
        </p:txBody>
      </p:sp>
      <p:pic>
        <p:nvPicPr>
          <p:cNvPr id="6" name="Picture 5">
            <a:extLst>
              <a:ext uri="{FF2B5EF4-FFF2-40B4-BE49-F238E27FC236}">
                <a16:creationId xmlns="" xmlns:a16="http://schemas.microsoft.com/office/drawing/2014/main" id="{BA5054C9-8EE2-4FB2-92FC-E1F787502180}"/>
              </a:ext>
            </a:extLst>
          </p:cNvPr>
          <p:cNvPicPr>
            <a:picLocks noChangeAspect="1"/>
          </p:cNvPicPr>
          <p:nvPr/>
        </p:nvPicPr>
        <p:blipFill>
          <a:blip r:embed="rId5"/>
          <a:stretch>
            <a:fillRect/>
          </a:stretch>
        </p:blipFill>
        <p:spPr>
          <a:xfrm>
            <a:off x="1024467" y="1507067"/>
            <a:ext cx="3081189" cy="3335866"/>
          </a:xfrm>
          <a:prstGeom prst="rect">
            <a:avLst/>
          </a:prstGeom>
        </p:spPr>
      </p:pic>
    </p:spTree>
    <p:extLst>
      <p:ext uri="{BB962C8B-B14F-4D97-AF65-F5344CB8AC3E}">
        <p14:creationId xmlns:p14="http://schemas.microsoft.com/office/powerpoint/2010/main" val="4164143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1DE4D3E-80C7-48B7-B8E5-B1B5A62C97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803C8532-B0C2-49BC-96B3-A89BE831A8AE}"/>
              </a:ext>
            </a:extLst>
          </p:cNvPr>
          <p:cNvPicPr>
            <a:picLocks noChangeAspect="1"/>
          </p:cNvPicPr>
          <p:nvPr/>
        </p:nvPicPr>
        <p:blipFill rotWithShape="1">
          <a:blip r:embed="rId3">
            <a:alphaModFix amt="30000"/>
            <a:extLst/>
          </a:blip>
          <a:srcRect t="1059" b="14355"/>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65455DE6-DB03-47B3-BBF4-E42D0F0FB53D}"/>
              </a:ext>
            </a:extLst>
          </p:cNvPr>
          <p:cNvSpPr>
            <a:spLocks noGrp="1"/>
          </p:cNvSpPr>
          <p:nvPr>
            <p:ph type="title"/>
          </p:nvPr>
        </p:nvSpPr>
        <p:spPr>
          <a:xfrm>
            <a:off x="2895600" y="764373"/>
            <a:ext cx="8610600" cy="1293028"/>
          </a:xfrm>
        </p:spPr>
        <p:txBody>
          <a:bodyPr>
            <a:normAutofit/>
          </a:bodyPr>
          <a:lstStyle/>
          <a:p>
            <a:r>
              <a:rPr lang="en-US" dirty="0">
                <a:latin typeface="Verdana" panose="020B0604030504040204" pitchFamily="34" charset="0"/>
                <a:ea typeface="Verdana" panose="020B0604030504040204" pitchFamily="34" charset="0"/>
              </a:rPr>
              <a:t>General fund buckets</a:t>
            </a:r>
          </a:p>
        </p:txBody>
      </p:sp>
      <p:pic>
        <p:nvPicPr>
          <p:cNvPr id="11" name="Picture 10">
            <a:extLst>
              <a:ext uri="{FF2B5EF4-FFF2-40B4-BE49-F238E27FC236}">
                <a16:creationId xmlns="" xmlns:a16="http://schemas.microsoft.com/office/drawing/2014/main" id="{9798C1D7-B3E7-45FC-BC11-C49DA8C1F4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 xmlns:a16="http://schemas.microsoft.com/office/drawing/2014/main" id="{F4FD5FBF-BCF3-4882-A755-017754A4A0DF}"/>
              </a:ext>
            </a:extLst>
          </p:cNvPr>
          <p:cNvSpPr>
            <a:spLocks noGrp="1"/>
          </p:cNvSpPr>
          <p:nvPr>
            <p:ph idx="1"/>
          </p:nvPr>
        </p:nvSpPr>
        <p:spPr>
          <a:xfrm>
            <a:off x="685800" y="2194560"/>
            <a:ext cx="10820400" cy="4024125"/>
          </a:xfrm>
        </p:spPr>
        <p:txBody>
          <a:bodyPr>
            <a:normAutofit lnSpcReduction="10000"/>
          </a:bodyPr>
          <a:lstStyle/>
          <a:p>
            <a:pPr algn="just"/>
            <a:r>
              <a:rPr lang="en-US" dirty="0">
                <a:latin typeface="Verdana" panose="020B0604030504040204" pitchFamily="34" charset="0"/>
                <a:ea typeface="Verdana" panose="020B0604030504040204" pitchFamily="34" charset="0"/>
              </a:rPr>
              <a:t>The small buckets in here include all the BOCC departments such as planning, parks, recreation, administration, library, probation, facilities management, animal services, emergency medical service, collections, extension, and veteran services. Some of the functions are required of the government and some are offered as amenities to improve quality of life.</a:t>
            </a:r>
          </a:p>
          <a:p>
            <a:pPr algn="just"/>
            <a:r>
              <a:rPr lang="en-US" dirty="0">
                <a:latin typeface="Verdana" panose="020B0604030504040204" pitchFamily="34" charset="0"/>
                <a:ea typeface="Verdana" panose="020B0604030504040204" pitchFamily="34" charset="0"/>
              </a:rPr>
              <a:t>Some departments listed have revenue they are responsible for collecting, such as planning, and some are cost free to citizens such as veteran services.</a:t>
            </a:r>
          </a:p>
          <a:p>
            <a:pPr algn="just"/>
            <a:r>
              <a:rPr lang="en-US" dirty="0">
                <a:latin typeface="Verdana" panose="020B0604030504040204" pitchFamily="34" charset="0"/>
                <a:ea typeface="Verdana" panose="020B0604030504040204" pitchFamily="34" charset="0"/>
              </a:rPr>
              <a:t>If they do collect revenue, it is placed in the department for use on salaries, supplies, or other use with a public purpose.</a:t>
            </a:r>
          </a:p>
          <a:p>
            <a:pPr algn="just"/>
            <a:r>
              <a:rPr lang="en-US" dirty="0">
                <a:latin typeface="Verdana" panose="020B0604030504040204" pitchFamily="34" charset="0"/>
                <a:ea typeface="Verdana" panose="020B0604030504040204" pitchFamily="34" charset="0"/>
              </a:rPr>
              <a:t>Each Constitutional Officer also has their own bucket within the General Fund.</a:t>
            </a:r>
          </a:p>
        </p:txBody>
      </p:sp>
    </p:spTree>
    <p:extLst>
      <p:ext uri="{BB962C8B-B14F-4D97-AF65-F5344CB8AC3E}">
        <p14:creationId xmlns:p14="http://schemas.microsoft.com/office/powerpoint/2010/main" val="2547203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1DE4D3E-80C7-48B7-B8E5-B1B5A62C97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CD1816F3-4DBE-4E72-B1D8-F6692B3471DB}"/>
              </a:ext>
            </a:extLst>
          </p:cNvPr>
          <p:cNvPicPr>
            <a:picLocks noChangeAspect="1"/>
          </p:cNvPicPr>
          <p:nvPr/>
        </p:nvPicPr>
        <p:blipFill rotWithShape="1">
          <a:blip r:embed="rId3">
            <a:alphaModFix amt="30000"/>
            <a:extLst/>
          </a:blip>
          <a:srcRect t="25270" b="18480"/>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6F3D3CCA-2A8B-49F4-9CAF-6CB107CF685C}"/>
              </a:ext>
            </a:extLst>
          </p:cNvPr>
          <p:cNvSpPr>
            <a:spLocks noGrp="1"/>
          </p:cNvSpPr>
          <p:nvPr>
            <p:ph type="title"/>
          </p:nvPr>
        </p:nvSpPr>
        <p:spPr>
          <a:xfrm>
            <a:off x="2895600" y="764373"/>
            <a:ext cx="8610600" cy="1293028"/>
          </a:xfrm>
        </p:spPr>
        <p:txBody>
          <a:bodyPr>
            <a:normAutofit/>
          </a:bodyPr>
          <a:lstStyle/>
          <a:p>
            <a:r>
              <a:rPr lang="en-US">
                <a:latin typeface="Verdana" panose="020B0604030504040204" pitchFamily="34" charset="0"/>
                <a:ea typeface="Verdana" panose="020B0604030504040204" pitchFamily="34" charset="0"/>
              </a:rPr>
              <a:t>Restricted funds buckets</a:t>
            </a:r>
          </a:p>
        </p:txBody>
      </p:sp>
      <p:pic>
        <p:nvPicPr>
          <p:cNvPr id="11" name="Picture 10">
            <a:extLst>
              <a:ext uri="{FF2B5EF4-FFF2-40B4-BE49-F238E27FC236}">
                <a16:creationId xmlns="" xmlns:a16="http://schemas.microsoft.com/office/drawing/2014/main" id="{9798C1D7-B3E7-45FC-BC11-C49DA8C1F4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 xmlns:a16="http://schemas.microsoft.com/office/drawing/2014/main" id="{DC792596-78A7-4913-869A-7AF929F9BF51}"/>
              </a:ext>
            </a:extLst>
          </p:cNvPr>
          <p:cNvSpPr>
            <a:spLocks noGrp="1"/>
          </p:cNvSpPr>
          <p:nvPr>
            <p:ph idx="1"/>
          </p:nvPr>
        </p:nvSpPr>
        <p:spPr>
          <a:xfrm>
            <a:off x="685800" y="2194560"/>
            <a:ext cx="10820400" cy="4024125"/>
          </a:xfrm>
        </p:spPr>
        <p:txBody>
          <a:bodyPr>
            <a:normAutofit/>
          </a:bodyPr>
          <a:lstStyle/>
          <a:p>
            <a:pPr algn="just"/>
            <a:r>
              <a:rPr lang="en-US" dirty="0">
                <a:latin typeface="Verdana" panose="020B0604030504040204" pitchFamily="34" charset="0"/>
                <a:ea typeface="Verdana" panose="020B0604030504040204" pitchFamily="34" charset="0"/>
              </a:rPr>
              <a:t>Small buckets in here include justice assistance grants, recreation sports, health department grants, boat ramp operations, housing initiatives, disaster assistance, court facility and crime prevention, law library, legal aid, criminal justice education, road and bridge operations, fire protection services, tourist development, and E-911 fees and grants.</a:t>
            </a:r>
          </a:p>
          <a:p>
            <a:pPr algn="just"/>
            <a:r>
              <a:rPr lang="en-US" dirty="0">
                <a:latin typeface="Verdana" panose="020B0604030504040204" pitchFamily="34" charset="0"/>
                <a:ea typeface="Verdana" panose="020B0604030504040204" pitchFamily="34" charset="0"/>
              </a:rPr>
              <a:t>These can be used for varied expenses like salaries and supplies as long as the expense serves a public purpose.</a:t>
            </a:r>
          </a:p>
          <a:p>
            <a:pPr algn="just"/>
            <a:r>
              <a:rPr lang="en-US" dirty="0">
                <a:latin typeface="Verdana" panose="020B0604030504040204" pitchFamily="34" charset="0"/>
                <a:ea typeface="Verdana" panose="020B0604030504040204" pitchFamily="34" charset="0"/>
              </a:rPr>
              <a:t>BUT, they can only be used inside their own bucket. Example: the road department can only pay for things related to road operations, and tourist development can only pay for things that further the tourist development mission.</a:t>
            </a:r>
          </a:p>
        </p:txBody>
      </p:sp>
    </p:spTree>
    <p:extLst>
      <p:ext uri="{BB962C8B-B14F-4D97-AF65-F5344CB8AC3E}">
        <p14:creationId xmlns:p14="http://schemas.microsoft.com/office/powerpoint/2010/main" val="30284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F58F83-D182-49C5-8287-46D553A8E518}"/>
              </a:ext>
            </a:extLst>
          </p:cNvPr>
          <p:cNvSpPr>
            <a:spLocks noGrp="1"/>
          </p:cNvSpPr>
          <p:nvPr>
            <p:ph type="title"/>
          </p:nvPr>
        </p:nvSpPr>
        <p:spPr/>
        <p:txBody>
          <a:bodyPr>
            <a:normAutofit/>
          </a:bodyPr>
          <a:lstStyle/>
          <a:p>
            <a:r>
              <a:rPr lang="en-US" sz="3200" b="1" dirty="0">
                <a:latin typeface="Verdana" panose="020B0604030504040204" pitchFamily="34" charset="0"/>
                <a:ea typeface="Verdana" panose="020B0604030504040204" pitchFamily="34" charset="0"/>
              </a:rPr>
              <a:t>Construction funds buckets</a:t>
            </a:r>
          </a:p>
        </p:txBody>
      </p:sp>
      <p:sp>
        <p:nvSpPr>
          <p:cNvPr id="3" name="Content Placeholder 2">
            <a:extLst>
              <a:ext uri="{FF2B5EF4-FFF2-40B4-BE49-F238E27FC236}">
                <a16:creationId xmlns="" xmlns:a16="http://schemas.microsoft.com/office/drawing/2014/main" id="{C9FE1449-EBAD-4013-952E-D7AAFD2FD983}"/>
              </a:ext>
            </a:extLst>
          </p:cNvPr>
          <p:cNvSpPr>
            <a:spLocks noGrp="1"/>
          </p:cNvSpPr>
          <p:nvPr>
            <p:ph idx="1"/>
          </p:nvPr>
        </p:nvSpPr>
        <p:spPr/>
        <p:txBody>
          <a:bodyPr/>
          <a:lstStyle/>
          <a:p>
            <a:pPr algn="just"/>
            <a:r>
              <a:rPr lang="en-US" dirty="0">
                <a:latin typeface="Verdana" panose="020B0604030504040204" pitchFamily="34" charset="0"/>
                <a:ea typeface="Verdana" panose="020B0604030504040204" pitchFamily="34" charset="0"/>
              </a:rPr>
              <a:t>Small buckets in here include individual capital project grants. The remaining impact fees for corrections, library, and roads each have a unique bucket. There are four buckets for the separation of the One Cent Sales Tax, and nine individual buckets for FDOT road projects. </a:t>
            </a:r>
          </a:p>
          <a:p>
            <a:pPr algn="just"/>
            <a:r>
              <a:rPr lang="en-US" dirty="0">
                <a:latin typeface="Verdana" panose="020B0604030504040204" pitchFamily="34" charset="0"/>
                <a:ea typeface="Verdana" panose="020B0604030504040204" pitchFamily="34" charset="0"/>
              </a:rPr>
              <a:t>These can only be used for construction and capital equipment over 5K with a public purpose.</a:t>
            </a:r>
          </a:p>
          <a:p>
            <a:pPr algn="just"/>
            <a:r>
              <a:rPr lang="en-US" dirty="0">
                <a:latin typeface="Verdana" panose="020B0604030504040204" pitchFamily="34" charset="0"/>
                <a:ea typeface="Verdana" panose="020B0604030504040204" pitchFamily="34" charset="0"/>
              </a:rPr>
              <a:t>And just like the restricted funds, they can only be used inside their own bucket. Example: the library can only pay for things related to library improvements, and FDOT grant funds can only pay for the road project FDOT provided it for.</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545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0F5401-7675-4D21-B6AE-9596ACCCEE8E}"/>
              </a:ext>
            </a:extLst>
          </p:cNvPr>
          <p:cNvSpPr>
            <a:spLocks noGrp="1"/>
          </p:cNvSpPr>
          <p:nvPr>
            <p:ph type="title"/>
          </p:nvPr>
        </p:nvSpPr>
        <p:spPr>
          <a:xfrm>
            <a:off x="2895600" y="764373"/>
            <a:ext cx="8610600" cy="1293028"/>
          </a:xfrm>
        </p:spPr>
        <p:txBody>
          <a:bodyPr>
            <a:normAutofit/>
          </a:bodyPr>
          <a:lstStyle/>
          <a:p>
            <a:r>
              <a:rPr lang="en-US" sz="3200" b="1" dirty="0">
                <a:latin typeface="Verdana" panose="020B0604030504040204" pitchFamily="34" charset="0"/>
                <a:ea typeface="Verdana" panose="020B0604030504040204" pitchFamily="34" charset="0"/>
              </a:rPr>
              <a:t>Business funds buckets</a:t>
            </a:r>
          </a:p>
        </p:txBody>
      </p:sp>
      <p:pic>
        <p:nvPicPr>
          <p:cNvPr id="4" name="Picture 3">
            <a:extLst>
              <a:ext uri="{FF2B5EF4-FFF2-40B4-BE49-F238E27FC236}">
                <a16:creationId xmlns="" xmlns:a16="http://schemas.microsoft.com/office/drawing/2014/main" id="{FAAF4AE0-DD0B-4292-9DEB-1FE83606B3BC}"/>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737600" y="3980310"/>
            <a:ext cx="3124200" cy="2238375"/>
          </a:xfrm>
          <a:prstGeom prst="rect">
            <a:avLst/>
          </a:prstGeom>
        </p:spPr>
      </p:pic>
      <p:sp>
        <p:nvSpPr>
          <p:cNvPr id="3" name="Content Placeholder 2">
            <a:extLst>
              <a:ext uri="{FF2B5EF4-FFF2-40B4-BE49-F238E27FC236}">
                <a16:creationId xmlns="" xmlns:a16="http://schemas.microsoft.com/office/drawing/2014/main" id="{F1C72E6B-0A69-487E-AE96-558FF707A368}"/>
              </a:ext>
            </a:extLst>
          </p:cNvPr>
          <p:cNvSpPr>
            <a:spLocks noGrp="1"/>
          </p:cNvSpPr>
          <p:nvPr>
            <p:ph idx="1"/>
          </p:nvPr>
        </p:nvSpPr>
        <p:spPr>
          <a:xfrm>
            <a:off x="701841" y="2113548"/>
            <a:ext cx="10879667" cy="4024125"/>
          </a:xfrm>
        </p:spPr>
        <p:txBody>
          <a:bodyPr>
            <a:normAutofit fontScale="92500"/>
          </a:bodyPr>
          <a:lstStyle/>
          <a:p>
            <a:pPr algn="just"/>
            <a:r>
              <a:rPr lang="en-US" dirty="0">
                <a:latin typeface="Verdana" panose="020B0604030504040204" pitchFamily="34" charset="0"/>
                <a:ea typeface="Verdana" panose="020B0604030504040204" pitchFamily="34" charset="0"/>
              </a:rPr>
              <a:t>The small buckets in here include Otter Creek Wastewater Treatment Plant, </a:t>
            </a:r>
            <a:r>
              <a:rPr lang="en-US" dirty="0" err="1">
                <a:latin typeface="Verdana" panose="020B0604030504040204" pitchFamily="34" charset="0"/>
                <a:ea typeface="Verdana" panose="020B0604030504040204" pitchFamily="34" charset="0"/>
              </a:rPr>
              <a:t>Riversink</a:t>
            </a:r>
            <a:r>
              <a:rPr lang="en-US" dirty="0">
                <a:latin typeface="Verdana" panose="020B0604030504040204" pitchFamily="34" charset="0"/>
                <a:ea typeface="Verdana" panose="020B0604030504040204" pitchFamily="34" charset="0"/>
              </a:rPr>
              <a:t> Water Plant, and solid waste service. Each collects revenue specific to the service it provides either through a monthly user fee or annual assessment.</a:t>
            </a:r>
          </a:p>
          <a:p>
            <a:pPr algn="just"/>
            <a:r>
              <a:rPr lang="en-US" dirty="0" err="1">
                <a:latin typeface="Verdana" panose="020B0604030504040204" pitchFamily="34" charset="0"/>
                <a:ea typeface="Verdana" panose="020B0604030504040204" pitchFamily="34" charset="0"/>
              </a:rPr>
              <a:t>Riversink</a:t>
            </a:r>
            <a:r>
              <a:rPr lang="en-US" dirty="0">
                <a:latin typeface="Verdana" panose="020B0604030504040204" pitchFamily="34" charset="0"/>
                <a:ea typeface="Verdana" panose="020B0604030504040204" pitchFamily="34" charset="0"/>
              </a:rPr>
              <a:t> water revenue is only spent on operations and maintenance of the water system.</a:t>
            </a:r>
          </a:p>
          <a:p>
            <a:pPr algn="just"/>
            <a:r>
              <a:rPr lang="en-US" dirty="0">
                <a:latin typeface="Verdana" panose="020B0604030504040204" pitchFamily="34" charset="0"/>
                <a:ea typeface="Verdana" panose="020B0604030504040204" pitchFamily="34" charset="0"/>
              </a:rPr>
              <a:t>Wastewater revenue is only spent on operations and maintenance of the treatment system.</a:t>
            </a:r>
          </a:p>
          <a:p>
            <a:pPr algn="just"/>
            <a:r>
              <a:rPr lang="en-US" dirty="0">
                <a:latin typeface="Verdana" panose="020B0604030504040204" pitchFamily="34" charset="0"/>
                <a:ea typeface="Verdana" panose="020B0604030504040204" pitchFamily="34" charset="0"/>
              </a:rPr>
              <a:t>Solid waste revenue is spent on the landfill closure loan payment and Waste Pro for the service they provide.</a:t>
            </a:r>
          </a:p>
          <a:p>
            <a:pPr algn="just"/>
            <a:r>
              <a:rPr lang="en-US" dirty="0">
                <a:latin typeface="Verdana" panose="020B0604030504040204" pitchFamily="34" charset="0"/>
                <a:ea typeface="Verdana" panose="020B0604030504040204" pitchFamily="34" charset="0"/>
              </a:rPr>
              <a:t>These buckets should only spend what they collect, functioning like a business with the goal to keep fees at a level that any profit made is insignificant. </a:t>
            </a:r>
          </a:p>
        </p:txBody>
      </p:sp>
    </p:spTree>
    <p:extLst>
      <p:ext uri="{BB962C8B-B14F-4D97-AF65-F5344CB8AC3E}">
        <p14:creationId xmlns:p14="http://schemas.microsoft.com/office/powerpoint/2010/main" val="1959611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34346C-5A2D-4E88-AE24-81C4F8B94053}"/>
              </a:ext>
            </a:extLst>
          </p:cNvPr>
          <p:cNvSpPr>
            <a:spLocks noGrp="1"/>
          </p:cNvSpPr>
          <p:nvPr>
            <p:ph type="title"/>
          </p:nvPr>
        </p:nvSpPr>
        <p:spPr>
          <a:xfrm>
            <a:off x="4673600" y="764373"/>
            <a:ext cx="6832600" cy="1293028"/>
          </a:xfrm>
        </p:spPr>
        <p:txBody>
          <a:bodyPr>
            <a:normAutofit/>
          </a:bodyPr>
          <a:lstStyle/>
          <a:p>
            <a:r>
              <a:rPr lang="en-US" b="1" dirty="0">
                <a:latin typeface="Verdana" panose="020B0604030504040204" pitchFamily="34" charset="0"/>
                <a:ea typeface="Verdana" panose="020B0604030504040204" pitchFamily="34" charset="0"/>
              </a:rPr>
              <a:t>The buckets are filled with cups</a:t>
            </a:r>
          </a:p>
        </p:txBody>
      </p:sp>
      <p:pic>
        <p:nvPicPr>
          <p:cNvPr id="7" name="Content Placeholder 3">
            <a:extLst>
              <a:ext uri="{FF2B5EF4-FFF2-40B4-BE49-F238E27FC236}">
                <a16:creationId xmlns="" xmlns:a16="http://schemas.microsoft.com/office/drawing/2014/main" id="{16375D96-7021-4C35-9C29-C1AD4CCCD0B5}"/>
              </a:ext>
            </a:extLst>
          </p:cNvPr>
          <p:cNvPicPr>
            <a:picLocks noChangeAspect="1"/>
          </p:cNvPicPr>
          <p:nvPr/>
        </p:nvPicPr>
        <p:blipFill>
          <a:blip r:embed="rId3"/>
          <a:stretch>
            <a:fillRect/>
          </a:stretch>
        </p:blipFill>
        <p:spPr>
          <a:xfrm>
            <a:off x="1310789" y="1567543"/>
            <a:ext cx="2284793" cy="4651140"/>
          </a:xfrm>
          <a:prstGeom prst="rect">
            <a:avLst/>
          </a:prstGeom>
        </p:spPr>
      </p:pic>
      <p:sp>
        <p:nvSpPr>
          <p:cNvPr id="9" name="Content Placeholder 8">
            <a:extLst>
              <a:ext uri="{FF2B5EF4-FFF2-40B4-BE49-F238E27FC236}">
                <a16:creationId xmlns="" xmlns:a16="http://schemas.microsoft.com/office/drawing/2014/main" id="{6B1E390D-2430-459D-B61C-7314E4EED7CA}"/>
              </a:ext>
            </a:extLst>
          </p:cNvPr>
          <p:cNvSpPr>
            <a:spLocks noGrp="1"/>
          </p:cNvSpPr>
          <p:nvPr>
            <p:ph idx="1"/>
          </p:nvPr>
        </p:nvSpPr>
        <p:spPr>
          <a:xfrm>
            <a:off x="4673600" y="2194560"/>
            <a:ext cx="6832600" cy="4024125"/>
          </a:xfrm>
        </p:spPr>
        <p:txBody>
          <a:bodyPr>
            <a:normAutofit/>
          </a:bodyPr>
          <a:lstStyle/>
          <a:p>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Each individual budget line item has its own cup. Buckets can have as few as 2 cups (one revenue line and one expense line) or an unlimited number of cups</a:t>
            </a:r>
          </a:p>
          <a:p>
            <a:pPr algn="just"/>
            <a:r>
              <a:rPr lang="en-US" dirty="0">
                <a:latin typeface="Verdana" panose="020B0604030504040204" pitchFamily="34" charset="0"/>
                <a:ea typeface="Verdana" panose="020B0604030504040204" pitchFamily="34" charset="0"/>
              </a:rPr>
              <a:t>Each cup </a:t>
            </a:r>
            <a:r>
              <a:rPr lang="en-US" dirty="0" err="1">
                <a:latin typeface="Verdana" panose="020B0604030504040204" pitchFamily="34" charset="0"/>
                <a:ea typeface="Verdana" panose="020B0604030504040204" pitchFamily="34" charset="0"/>
              </a:rPr>
              <a:t>aslo</a:t>
            </a:r>
            <a:r>
              <a:rPr lang="en-US" dirty="0">
                <a:latin typeface="Verdana" panose="020B0604030504040204" pitchFamily="34" charset="0"/>
                <a:ea typeface="Verdana" panose="020B0604030504040204" pitchFamily="34" charset="0"/>
              </a:rPr>
              <a:t> serves a unique purpose and should only be used for that purpose</a:t>
            </a:r>
          </a:p>
          <a:p>
            <a:pPr algn="just"/>
            <a:r>
              <a:rPr lang="en-US" dirty="0">
                <a:latin typeface="Verdana" panose="020B0604030504040204" pitchFamily="34" charset="0"/>
                <a:ea typeface="Verdana" panose="020B0604030504040204" pitchFamily="34" charset="0"/>
              </a:rPr>
              <a:t>There are 1,057 active line items in the current year and over 1,100 in the FY18/19 budget</a:t>
            </a:r>
          </a:p>
        </p:txBody>
      </p:sp>
    </p:spTree>
    <p:extLst>
      <p:ext uri="{BB962C8B-B14F-4D97-AF65-F5344CB8AC3E}">
        <p14:creationId xmlns:p14="http://schemas.microsoft.com/office/powerpoint/2010/main" val="3048619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4172D0-D6C7-498A-9399-0E22C4736146}"/>
              </a:ext>
            </a:extLst>
          </p:cNvPr>
          <p:cNvSpPr>
            <a:spLocks noGrp="1"/>
          </p:cNvSpPr>
          <p:nvPr>
            <p:ph type="title"/>
          </p:nvPr>
        </p:nvSpPr>
        <p:spPr>
          <a:xfrm>
            <a:off x="2061411" y="764373"/>
            <a:ext cx="9444789" cy="1293028"/>
          </a:xfrm>
        </p:spPr>
        <p:txBody>
          <a:bodyPr/>
          <a:lstStyle/>
          <a:p>
            <a:r>
              <a:rPr lang="en-US" b="1" dirty="0">
                <a:latin typeface="Verdana" panose="020B0604030504040204" pitchFamily="34" charset="0"/>
                <a:ea typeface="Verdana" panose="020B0604030504040204" pitchFamily="34" charset="0"/>
              </a:rPr>
              <a:t>Managing buckets and cups</a:t>
            </a:r>
          </a:p>
        </p:txBody>
      </p:sp>
      <p:sp>
        <p:nvSpPr>
          <p:cNvPr id="3" name="Content Placeholder 2">
            <a:extLst>
              <a:ext uri="{FF2B5EF4-FFF2-40B4-BE49-F238E27FC236}">
                <a16:creationId xmlns="" xmlns:a16="http://schemas.microsoft.com/office/drawing/2014/main" id="{EECAAA20-18F5-4070-8C67-53AC32A2CC35}"/>
              </a:ext>
            </a:extLst>
          </p:cNvPr>
          <p:cNvSpPr>
            <a:spLocks noGrp="1"/>
          </p:cNvSpPr>
          <p:nvPr>
            <p:ph idx="1"/>
          </p:nvPr>
        </p:nvSpPr>
        <p:spPr/>
        <p:txBody>
          <a:bodyPr>
            <a:normAutofit lnSpcReduction="10000"/>
          </a:bodyPr>
          <a:lstStyle/>
          <a:p>
            <a:pPr algn="just"/>
            <a:r>
              <a:rPr lang="en-US" dirty="0">
                <a:latin typeface="Verdana" panose="020B0604030504040204" pitchFamily="34" charset="0"/>
                <a:ea typeface="Verdana" panose="020B0604030504040204" pitchFamily="34" charset="0"/>
              </a:rPr>
              <a:t>There are many unique rules to government accounting versus accounting for non-public entities. These rules are in place to protect public funds and increase accountability in their use. </a:t>
            </a:r>
          </a:p>
          <a:p>
            <a:pPr algn="just"/>
            <a:r>
              <a:rPr lang="en-US" dirty="0">
                <a:latin typeface="Verdana" panose="020B0604030504040204" pitchFamily="34" charset="0"/>
                <a:ea typeface="Verdana" panose="020B0604030504040204" pitchFamily="34" charset="0"/>
              </a:rPr>
              <a:t>The buckets and cups are managed by reviewing all transactions before they are placed into or taken out of the cup. Each cup has a unique four segment code that corresponds to the cup it belongs in, similar to a street address getting mail to it’s destination.</a:t>
            </a:r>
          </a:p>
          <a:p>
            <a:pPr algn="just"/>
            <a:r>
              <a:rPr lang="en-US" dirty="0">
                <a:latin typeface="Verdana" panose="020B0604030504040204" pitchFamily="34" charset="0"/>
                <a:ea typeface="Verdana" panose="020B0604030504040204" pitchFamily="34" charset="0"/>
              </a:rPr>
              <a:t>Transactions are reviewed individually three times before they are processed. A major focus of the review is ensuring the public purpose exists.</a:t>
            </a:r>
          </a:p>
          <a:p>
            <a:pPr algn="just"/>
            <a:r>
              <a:rPr lang="en-US" dirty="0">
                <a:latin typeface="Verdana" panose="020B0604030504040204" pitchFamily="34" charset="0"/>
                <a:ea typeface="Verdana" panose="020B0604030504040204" pitchFamily="34" charset="0"/>
              </a:rPr>
              <a:t>Transactions are also reviewed after they are entered in the accounting system for accuracy and can be moved to a different bucket or cup if that is determined necessary.</a:t>
            </a:r>
          </a:p>
          <a:p>
            <a:endParaRPr lang="en-US" dirty="0"/>
          </a:p>
          <a:p>
            <a:endParaRPr lang="en-US" dirty="0"/>
          </a:p>
        </p:txBody>
      </p:sp>
    </p:spTree>
    <p:extLst>
      <p:ext uri="{BB962C8B-B14F-4D97-AF65-F5344CB8AC3E}">
        <p14:creationId xmlns:p14="http://schemas.microsoft.com/office/powerpoint/2010/main" val="1154938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86817BFA-9939-42FC-97E6-1DDD23A38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A4C4F977-CDDE-402E-B4F0-84B5572E77C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 xmlns:a16="http://schemas.microsoft.com/office/drawing/2014/main" id="{3712FFF4-29F9-4158-98C1-1BB8EB26A069}"/>
              </a:ext>
            </a:extLst>
          </p:cNvPr>
          <p:cNvSpPr>
            <a:spLocks noGrp="1"/>
          </p:cNvSpPr>
          <p:nvPr>
            <p:ph type="title"/>
          </p:nvPr>
        </p:nvSpPr>
        <p:spPr>
          <a:xfrm>
            <a:off x="685799" y="764373"/>
            <a:ext cx="5611167" cy="1144814"/>
          </a:xfrm>
        </p:spPr>
        <p:txBody>
          <a:bodyPr anchor="b">
            <a:normAutofit/>
          </a:bodyPr>
          <a:lstStyle/>
          <a:p>
            <a:pPr algn="l"/>
            <a:r>
              <a:rPr lang="en-US" sz="2800" b="1" dirty="0"/>
              <a:t>Big green bucket with 76.6M</a:t>
            </a:r>
          </a:p>
        </p:txBody>
      </p:sp>
      <p:sp>
        <p:nvSpPr>
          <p:cNvPr id="22" name="Content Placeholder 21">
            <a:extLst>
              <a:ext uri="{FF2B5EF4-FFF2-40B4-BE49-F238E27FC236}">
                <a16:creationId xmlns="" xmlns:a16="http://schemas.microsoft.com/office/drawing/2014/main" id="{13CCD588-3351-4B51-93CE-A59A4512BAE4}"/>
              </a:ext>
            </a:extLst>
          </p:cNvPr>
          <p:cNvSpPr>
            <a:spLocks noGrp="1"/>
          </p:cNvSpPr>
          <p:nvPr>
            <p:ph idx="1"/>
          </p:nvPr>
        </p:nvSpPr>
        <p:spPr>
          <a:xfrm>
            <a:off x="541862" y="2356552"/>
            <a:ext cx="5719011" cy="3854112"/>
          </a:xfrm>
        </p:spPr>
        <p:txBody>
          <a:bodyPr>
            <a:normAutofit/>
          </a:bodyPr>
          <a:lstStyle/>
          <a:p>
            <a:pPr marL="0" indent="0" algn="just">
              <a:buNone/>
            </a:pPr>
            <a:r>
              <a:rPr lang="en-US" sz="2400" dirty="0">
                <a:latin typeface="Verdana" panose="020B0604030504040204" pitchFamily="34" charset="0"/>
                <a:ea typeface="Verdana" panose="020B0604030504040204" pitchFamily="34" charset="0"/>
              </a:rPr>
              <a:t>Back to the first big bucket, the picture here represents the different types of revenues and the category of government those revenues are used to support. Government follows a uniform chart of accounts established by the State so all government entities account for things in the same manner.</a:t>
            </a:r>
          </a:p>
        </p:txBody>
      </p:sp>
      <p:pic>
        <p:nvPicPr>
          <p:cNvPr id="3" name="Picture 2">
            <a:extLst>
              <a:ext uri="{FF2B5EF4-FFF2-40B4-BE49-F238E27FC236}">
                <a16:creationId xmlns="" xmlns:a16="http://schemas.microsoft.com/office/drawing/2014/main" id="{7D69C1E0-A9FE-4D74-8A28-82C83329C174}"/>
              </a:ext>
            </a:extLst>
          </p:cNvPr>
          <p:cNvPicPr>
            <a:picLocks noChangeAspect="1"/>
          </p:cNvPicPr>
          <p:nvPr/>
        </p:nvPicPr>
        <p:blipFill>
          <a:blip r:embed="rId4"/>
          <a:stretch>
            <a:fillRect/>
          </a:stretch>
        </p:blipFill>
        <p:spPr>
          <a:xfrm>
            <a:off x="6472989" y="542611"/>
            <a:ext cx="5353921" cy="5777802"/>
          </a:xfrm>
          <a:prstGeom prst="rect">
            <a:avLst/>
          </a:prstGeom>
        </p:spPr>
      </p:pic>
    </p:spTree>
    <p:extLst>
      <p:ext uri="{BB962C8B-B14F-4D97-AF65-F5344CB8AC3E}">
        <p14:creationId xmlns:p14="http://schemas.microsoft.com/office/powerpoint/2010/main" val="153798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Library services</a:t>
            </a:r>
            <a:br>
              <a:rPr lang="en-US" b="1" dirty="0"/>
            </a:br>
            <a:r>
              <a:rPr lang="en-US" sz="1800" b="1" dirty="0"/>
              <a:t>(within the Communications &amp; Public Services Department)</a:t>
            </a:r>
            <a:br>
              <a:rPr lang="en-US" sz="1800" b="1" dirty="0"/>
            </a:br>
            <a:r>
              <a:rPr lang="en-US" sz="1800" b="1" dirty="0"/>
              <a:t>(1 Director, 5 full time employees, &amp; 1 part time employee)</a:t>
            </a:r>
          </a:p>
        </p:txBody>
      </p:sp>
      <p:sp>
        <p:nvSpPr>
          <p:cNvPr id="3" name="Content Placeholder 2"/>
          <p:cNvSpPr>
            <a:spLocks noGrp="1"/>
          </p:cNvSpPr>
          <p:nvPr>
            <p:ph idx="1"/>
          </p:nvPr>
        </p:nvSpPr>
        <p:spPr/>
        <p:txBody>
          <a:bodyPr/>
          <a:lstStyle/>
          <a:p>
            <a:r>
              <a:rPr lang="en-US" b="1" dirty="0"/>
              <a:t>Office Overview – </a:t>
            </a:r>
            <a:r>
              <a:rPr lang="en-US" dirty="0"/>
              <a:t>Provides access to books, videos and audio books, internet access, and programs for children and adults</a:t>
            </a:r>
            <a:endParaRPr lang="en-US" b="1" dirty="0"/>
          </a:p>
          <a:p>
            <a:r>
              <a:rPr lang="en-US" b="1" dirty="0"/>
              <a:t>Performance Measures from 10/1/17 – 7/31/18</a:t>
            </a:r>
          </a:p>
          <a:p>
            <a:pPr lvl="1"/>
            <a:r>
              <a:rPr lang="en-US" dirty="0"/>
              <a:t>Registered Borrowers = 10,100</a:t>
            </a:r>
          </a:p>
          <a:p>
            <a:pPr lvl="1"/>
            <a:r>
              <a:rPr lang="en-US" dirty="0"/>
              <a:t>Circulation = 60,223</a:t>
            </a:r>
          </a:p>
          <a:p>
            <a:pPr lvl="1"/>
            <a:r>
              <a:rPr lang="en-US" dirty="0"/>
              <a:t>Adult Programs = 584</a:t>
            </a:r>
          </a:p>
          <a:p>
            <a:pPr lvl="1"/>
            <a:r>
              <a:rPr lang="en-US" dirty="0"/>
              <a:t>Children’s Programs = 241</a:t>
            </a:r>
          </a:p>
          <a:p>
            <a:pPr lvl="1"/>
            <a:r>
              <a:rPr lang="en-US" dirty="0"/>
              <a:t>Total Program Attendance = 12,458</a:t>
            </a:r>
          </a:p>
          <a:p>
            <a:pPr lvl="1"/>
            <a:r>
              <a:rPr lang="en-US" dirty="0"/>
              <a:t>Public Computer Users = 6,669</a:t>
            </a:r>
          </a:p>
        </p:txBody>
      </p:sp>
    </p:spTree>
    <p:extLst>
      <p:ext uri="{BB962C8B-B14F-4D97-AF65-F5344CB8AC3E}">
        <p14:creationId xmlns:p14="http://schemas.microsoft.com/office/powerpoint/2010/main" val="2170963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86817BFA-9939-42FC-97E6-1DDD23A38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A4C4F977-CDDE-402E-B4F0-84B5572E77C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 xmlns:a16="http://schemas.microsoft.com/office/drawing/2014/main" id="{EFE434C2-C339-4F73-A396-6C2B7C335AE1}"/>
              </a:ext>
            </a:extLst>
          </p:cNvPr>
          <p:cNvSpPr>
            <a:spLocks noGrp="1"/>
          </p:cNvSpPr>
          <p:nvPr>
            <p:ph type="title"/>
          </p:nvPr>
        </p:nvSpPr>
        <p:spPr>
          <a:xfrm>
            <a:off x="1617133" y="1505540"/>
            <a:ext cx="2429934" cy="1724952"/>
          </a:xfrm>
        </p:spPr>
        <p:txBody>
          <a:bodyPr anchor="b">
            <a:normAutofit fontScale="90000"/>
          </a:bodyPr>
          <a:lstStyle/>
          <a:p>
            <a:pPr algn="ctr"/>
            <a:r>
              <a:rPr lang="en-US" sz="3200" b="1" dirty="0">
                <a:latin typeface="Verdana" panose="020B0604030504040204" pitchFamily="34" charset="0"/>
                <a:ea typeface="Verdana" panose="020B0604030504040204" pitchFamily="34" charset="0"/>
              </a:rPr>
              <a:t>the four buckets again</a:t>
            </a:r>
          </a:p>
        </p:txBody>
      </p:sp>
      <p:pic>
        <p:nvPicPr>
          <p:cNvPr id="5" name="Content Placeholder 4">
            <a:extLst>
              <a:ext uri="{FF2B5EF4-FFF2-40B4-BE49-F238E27FC236}">
                <a16:creationId xmlns="" xmlns:a16="http://schemas.microsoft.com/office/drawing/2014/main" id="{1557DDA2-AD50-4212-B6BA-C84F24FB6ED9}"/>
              </a:ext>
            </a:extLst>
          </p:cNvPr>
          <p:cNvPicPr>
            <a:picLocks noGrp="1" noChangeAspect="1"/>
          </p:cNvPicPr>
          <p:nvPr>
            <p:ph idx="1"/>
          </p:nvPr>
        </p:nvPicPr>
        <p:blipFill>
          <a:blip r:embed="rId4"/>
          <a:stretch>
            <a:fillRect/>
          </a:stretch>
        </p:blipFill>
        <p:spPr>
          <a:xfrm>
            <a:off x="685800" y="3294582"/>
            <a:ext cx="3866103" cy="1992862"/>
          </a:xfrm>
          <a:prstGeom prst="rect">
            <a:avLst/>
          </a:prstGeom>
        </p:spPr>
      </p:pic>
      <p:pic>
        <p:nvPicPr>
          <p:cNvPr id="4" name="Picture 3">
            <a:extLst>
              <a:ext uri="{FF2B5EF4-FFF2-40B4-BE49-F238E27FC236}">
                <a16:creationId xmlns="" xmlns:a16="http://schemas.microsoft.com/office/drawing/2014/main" id="{28296830-E9E2-4131-84D3-B05E6ED3B494}"/>
              </a:ext>
            </a:extLst>
          </p:cNvPr>
          <p:cNvPicPr>
            <a:picLocks noChangeAspect="1"/>
          </p:cNvPicPr>
          <p:nvPr/>
        </p:nvPicPr>
        <p:blipFill>
          <a:blip r:embed="rId5"/>
          <a:stretch>
            <a:fillRect/>
          </a:stretch>
        </p:blipFill>
        <p:spPr>
          <a:xfrm>
            <a:off x="4692579" y="422031"/>
            <a:ext cx="7184626" cy="5908431"/>
          </a:xfrm>
          <a:prstGeom prst="rect">
            <a:avLst/>
          </a:prstGeom>
        </p:spPr>
      </p:pic>
    </p:spTree>
    <p:extLst>
      <p:ext uri="{BB962C8B-B14F-4D97-AF65-F5344CB8AC3E}">
        <p14:creationId xmlns:p14="http://schemas.microsoft.com/office/powerpoint/2010/main" val="418047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0A3B98-CCF8-4331-B8EE-4F6917C5A638}"/>
              </a:ext>
            </a:extLst>
          </p:cNvPr>
          <p:cNvSpPr>
            <a:spLocks noGrp="1"/>
          </p:cNvSpPr>
          <p:nvPr>
            <p:ph type="title"/>
          </p:nvPr>
        </p:nvSpPr>
        <p:spPr>
          <a:xfrm>
            <a:off x="637204" y="2618499"/>
            <a:ext cx="3134361" cy="1293028"/>
          </a:xfrm>
        </p:spPr>
        <p:txBody>
          <a:bodyPr>
            <a:normAutofit fontScale="90000"/>
          </a:bodyPr>
          <a:lstStyle/>
          <a:p>
            <a:r>
              <a:rPr lang="en-US" b="1" dirty="0">
                <a:latin typeface="Verdana" panose="020B0604030504040204" pitchFamily="34" charset="0"/>
                <a:ea typeface="Verdana" panose="020B0604030504040204" pitchFamily="34" charset="0"/>
              </a:rPr>
              <a:t>And now the cups!</a:t>
            </a:r>
          </a:p>
        </p:txBody>
      </p:sp>
      <p:pic>
        <p:nvPicPr>
          <p:cNvPr id="5" name="Content Placeholder 4">
            <a:extLst>
              <a:ext uri="{FF2B5EF4-FFF2-40B4-BE49-F238E27FC236}">
                <a16:creationId xmlns="" xmlns:a16="http://schemas.microsoft.com/office/drawing/2014/main" id="{A2E5A3E1-B69C-455C-A0DF-7F2E0FB0C0B1}"/>
              </a:ext>
            </a:extLst>
          </p:cNvPr>
          <p:cNvPicPr>
            <a:picLocks noGrp="1" noChangeAspect="1"/>
          </p:cNvPicPr>
          <p:nvPr>
            <p:ph idx="1"/>
          </p:nvPr>
        </p:nvPicPr>
        <p:blipFill>
          <a:blip r:embed="rId3"/>
          <a:stretch>
            <a:fillRect/>
          </a:stretch>
        </p:blipFill>
        <p:spPr>
          <a:xfrm>
            <a:off x="4318270" y="1540209"/>
            <a:ext cx="1977873" cy="4024313"/>
          </a:xfrm>
          <a:prstGeom prst="rect">
            <a:avLst/>
          </a:prstGeom>
        </p:spPr>
      </p:pic>
      <p:pic>
        <p:nvPicPr>
          <p:cNvPr id="17" name="Content Placeholder 3">
            <a:extLst>
              <a:ext uri="{FF2B5EF4-FFF2-40B4-BE49-F238E27FC236}">
                <a16:creationId xmlns="" xmlns:a16="http://schemas.microsoft.com/office/drawing/2014/main" id="{F1AA3FE1-6B91-44EF-81A2-D7ACB41E4AD2}"/>
              </a:ext>
            </a:extLst>
          </p:cNvPr>
          <p:cNvPicPr>
            <a:picLocks noChangeAspect="1"/>
          </p:cNvPicPr>
          <p:nvPr/>
        </p:nvPicPr>
        <p:blipFill>
          <a:blip r:embed="rId4"/>
          <a:stretch>
            <a:fillRect/>
          </a:stretch>
        </p:blipFill>
        <p:spPr>
          <a:xfrm>
            <a:off x="7114674" y="397933"/>
            <a:ext cx="4289926" cy="6011334"/>
          </a:xfrm>
          <a:prstGeom prst="rect">
            <a:avLst/>
          </a:prstGeom>
        </p:spPr>
      </p:pic>
    </p:spTree>
    <p:extLst>
      <p:ext uri="{BB962C8B-B14F-4D97-AF65-F5344CB8AC3E}">
        <p14:creationId xmlns:p14="http://schemas.microsoft.com/office/powerpoint/2010/main" val="174905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8F1C256-2F11-4A02-95F5-6AF1309D4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4C5B963E-5A67-48C1-8CB1-15FE9A207C27}"/>
              </a:ext>
            </a:extLst>
          </p:cNvPr>
          <p:cNvPicPr>
            <a:picLocks noChangeAspect="1"/>
          </p:cNvPicPr>
          <p:nvPr/>
        </p:nvPicPr>
        <p:blipFill rotWithShape="1">
          <a:blip r:embed="rId2">
            <a:alphaModFix amt="40000"/>
            <a:extLst/>
          </a:blip>
          <a:srcRect t="23879" r="9091" b="15063"/>
          <a:stretch/>
        </p:blipFill>
        <p:spPr>
          <a:xfrm>
            <a:off x="20" y="-152390"/>
            <a:ext cx="12191980" cy="6857990"/>
          </a:xfrm>
          <a:prstGeom prst="rect">
            <a:avLst/>
          </a:prstGeom>
        </p:spPr>
      </p:pic>
      <p:pic>
        <p:nvPicPr>
          <p:cNvPr id="23" name="Picture 19">
            <a:extLst>
              <a:ext uri="{FF2B5EF4-FFF2-40B4-BE49-F238E27FC236}">
                <a16:creationId xmlns="" xmlns:a16="http://schemas.microsoft.com/office/drawing/2014/main" id="{D58DF76B-DED5-42E0-858C-715D29C802C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2" name="Picture 21">
            <a:extLst>
              <a:ext uri="{FF2B5EF4-FFF2-40B4-BE49-F238E27FC236}">
                <a16:creationId xmlns="" xmlns:a16="http://schemas.microsoft.com/office/drawing/2014/main" id="{91DB274C-2710-4178-96F7-5B9CB12984E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 xmlns:a16="http://schemas.microsoft.com/office/drawing/2014/main" id="{036FD1FD-7081-4CCC-90C6-D09DB9707A89}"/>
              </a:ext>
            </a:extLst>
          </p:cNvPr>
          <p:cNvSpPr>
            <a:spLocks noGrp="1"/>
          </p:cNvSpPr>
          <p:nvPr>
            <p:ph type="ctrTitle"/>
          </p:nvPr>
        </p:nvSpPr>
        <p:spPr>
          <a:xfrm>
            <a:off x="1371600" y="3014139"/>
            <a:ext cx="9448800" cy="1825096"/>
          </a:xfrm>
        </p:spPr>
        <p:txBody>
          <a:bodyPr>
            <a:normAutofit/>
          </a:bodyPr>
          <a:lstStyle/>
          <a:p>
            <a:pPr algn="ctr"/>
            <a:r>
              <a:rPr lang="en-US" b="1" dirty="0">
                <a:latin typeface="Verdana" panose="020B0604030504040204" pitchFamily="34" charset="0"/>
                <a:ea typeface="Verdana" panose="020B0604030504040204" pitchFamily="34" charset="0"/>
              </a:rPr>
              <a:t>Questions???</a:t>
            </a:r>
            <a:r>
              <a:rPr lang="en-US" b="1" dirty="0"/>
              <a:t/>
            </a:r>
            <a:br>
              <a:rPr lang="en-US" b="1" dirty="0"/>
            </a:br>
            <a:endParaRPr lang="en-US" b="1" dirty="0"/>
          </a:p>
        </p:txBody>
      </p:sp>
    </p:spTree>
    <p:extLst>
      <p:ext uri="{BB962C8B-B14F-4D97-AF65-F5344CB8AC3E}">
        <p14:creationId xmlns:p14="http://schemas.microsoft.com/office/powerpoint/2010/main" val="376053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Recreation department</a:t>
            </a:r>
            <a:r>
              <a:rPr lang="en-US" dirty="0"/>
              <a:t/>
            </a:r>
            <a:br>
              <a:rPr lang="en-US" dirty="0"/>
            </a:br>
            <a:r>
              <a:rPr lang="en-US" sz="1800" b="1" dirty="0"/>
              <a:t>(within the communications &amp; public services department)</a:t>
            </a:r>
            <a:br>
              <a:rPr lang="en-US" sz="1800" b="1" dirty="0"/>
            </a:br>
            <a:r>
              <a:rPr lang="en-US" sz="1800" b="1" dirty="0"/>
              <a:t>(1 director, 3 full time employees, &amp; 1 Part time employee</a:t>
            </a:r>
            <a:br>
              <a:rPr lang="en-US" sz="1800" b="1" dirty="0"/>
            </a:br>
            <a:endParaRPr lang="en-US" sz="1800" b="1" dirty="0"/>
          </a:p>
        </p:txBody>
      </p:sp>
      <p:sp>
        <p:nvSpPr>
          <p:cNvPr id="3" name="Content Placeholder 2"/>
          <p:cNvSpPr>
            <a:spLocks noGrp="1"/>
          </p:cNvSpPr>
          <p:nvPr>
            <p:ph idx="1"/>
          </p:nvPr>
        </p:nvSpPr>
        <p:spPr>
          <a:xfrm>
            <a:off x="743465" y="1963901"/>
            <a:ext cx="10820400" cy="4543991"/>
          </a:xfrm>
        </p:spPr>
        <p:txBody>
          <a:bodyPr>
            <a:normAutofit fontScale="92500" lnSpcReduction="20000"/>
          </a:bodyPr>
          <a:lstStyle/>
          <a:p>
            <a:r>
              <a:rPr lang="en-US" b="1" dirty="0"/>
              <a:t>Office Overview – </a:t>
            </a:r>
            <a:r>
              <a:rPr lang="en-US" dirty="0"/>
              <a:t>Provides sports programs, oversees maintenance of the Recreation Park fields and the Equestrian Center.</a:t>
            </a:r>
            <a:endParaRPr lang="en-US" b="1" dirty="0"/>
          </a:p>
          <a:p>
            <a:r>
              <a:rPr lang="en-US" b="1" dirty="0"/>
              <a:t>Performance Measures 10/1/17 to 7/31/18</a:t>
            </a:r>
          </a:p>
          <a:p>
            <a:pPr lvl="1"/>
            <a:r>
              <a:rPr lang="en-US" dirty="0"/>
              <a:t>Youth Basketball Participants = 56; Events = 39		</a:t>
            </a:r>
          </a:p>
          <a:p>
            <a:pPr lvl="1"/>
            <a:r>
              <a:rPr lang="en-US" dirty="0"/>
              <a:t>Winter Soccer Participants = 431; Events = 369</a:t>
            </a:r>
          </a:p>
          <a:p>
            <a:pPr lvl="1"/>
            <a:r>
              <a:rPr lang="en-US" dirty="0"/>
              <a:t>T-Ball Participants = 133; Events = 80</a:t>
            </a:r>
          </a:p>
          <a:p>
            <a:pPr lvl="1"/>
            <a:r>
              <a:rPr lang="en-US" dirty="0"/>
              <a:t>Pitching Machine Participants = 59; Events = 72</a:t>
            </a:r>
          </a:p>
          <a:p>
            <a:pPr lvl="1"/>
            <a:r>
              <a:rPr lang="en-US" dirty="0"/>
              <a:t>Player Pitch Participants = 26; Events = 46</a:t>
            </a:r>
          </a:p>
          <a:p>
            <a:pPr lvl="1"/>
            <a:r>
              <a:rPr lang="en-US" dirty="0"/>
              <a:t>Cal Ripken League Participants = 88; Events = 57</a:t>
            </a:r>
          </a:p>
          <a:p>
            <a:pPr lvl="1"/>
            <a:r>
              <a:rPr lang="en-US" dirty="0"/>
              <a:t>Babe Ruth League Participants = 44; Events = 17</a:t>
            </a:r>
          </a:p>
          <a:p>
            <a:pPr lvl="1"/>
            <a:r>
              <a:rPr lang="en-US" dirty="0"/>
              <a:t>Girls Softball Participants = 184; Events = 78</a:t>
            </a:r>
          </a:p>
          <a:p>
            <a:pPr lvl="1"/>
            <a:r>
              <a:rPr lang="en-US" dirty="0"/>
              <a:t>Adult Softball Participants = 165; Events = 65</a:t>
            </a:r>
          </a:p>
          <a:p>
            <a:pPr lvl="1"/>
            <a:r>
              <a:rPr lang="en-US" dirty="0"/>
              <a:t>Flag Football Participants = 79; Events = 72</a:t>
            </a:r>
          </a:p>
          <a:p>
            <a:pPr lvl="1"/>
            <a:r>
              <a:rPr lang="en-US" dirty="0"/>
              <a:t>Tackle Football Participants = 282; Events = 58</a:t>
            </a:r>
          </a:p>
          <a:p>
            <a:pPr lvl="1"/>
            <a:r>
              <a:rPr lang="en-US" dirty="0"/>
              <a:t>Summer Sports Camp Participants = 60</a:t>
            </a:r>
          </a:p>
          <a:p>
            <a:pPr lvl="1"/>
            <a:r>
              <a:rPr lang="en-US" dirty="0"/>
              <a:t>Community Center Program Participants = 1,550 </a:t>
            </a:r>
            <a:r>
              <a:rPr lang="en-US" sz="1400" dirty="0"/>
              <a:t>(Open gym, basketball, Zumba, Line Dancing, &amp; Yoga)</a:t>
            </a:r>
          </a:p>
        </p:txBody>
      </p:sp>
    </p:spTree>
    <p:extLst>
      <p:ext uri="{BB962C8B-B14F-4D97-AF65-F5344CB8AC3E}">
        <p14:creationId xmlns:p14="http://schemas.microsoft.com/office/powerpoint/2010/main" val="163716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Veteran services office</a:t>
            </a:r>
            <a:br>
              <a:rPr lang="en-US" b="1" dirty="0"/>
            </a:br>
            <a:r>
              <a:rPr lang="en-US" sz="1800" b="1" dirty="0"/>
              <a:t>(Within the Communications &amp; Public Services Department)</a:t>
            </a:r>
            <a:br>
              <a:rPr lang="en-US" sz="1800" b="1" dirty="0"/>
            </a:br>
            <a:r>
              <a:rPr lang="en-US" sz="1600" b="1" dirty="0"/>
              <a:t>(1 full time employee)</a:t>
            </a:r>
            <a:endParaRPr lang="en-US" b="1" dirty="0"/>
          </a:p>
        </p:txBody>
      </p:sp>
      <p:sp>
        <p:nvSpPr>
          <p:cNvPr id="3" name="Content Placeholder 2"/>
          <p:cNvSpPr>
            <a:spLocks noGrp="1"/>
          </p:cNvSpPr>
          <p:nvPr>
            <p:ph idx="1"/>
          </p:nvPr>
        </p:nvSpPr>
        <p:spPr/>
        <p:txBody>
          <a:bodyPr/>
          <a:lstStyle/>
          <a:p>
            <a:r>
              <a:rPr lang="en-US" b="1" dirty="0"/>
              <a:t>Office Overview – </a:t>
            </a:r>
            <a:r>
              <a:rPr lang="en-US" dirty="0"/>
              <a:t>Provides support and needs to Veterans, spouses, and dependents.</a:t>
            </a:r>
            <a:endParaRPr lang="en-US" b="1" dirty="0"/>
          </a:p>
          <a:p>
            <a:r>
              <a:rPr lang="en-US" b="1" dirty="0"/>
              <a:t>Performance Measures from 10/1/17 – 7/31/18</a:t>
            </a:r>
          </a:p>
          <a:p>
            <a:pPr lvl="1"/>
            <a:r>
              <a:rPr lang="en-US" dirty="0"/>
              <a:t>Veterans who signed in = 161</a:t>
            </a:r>
          </a:p>
          <a:p>
            <a:pPr lvl="1"/>
            <a:r>
              <a:rPr lang="en-US" dirty="0"/>
              <a:t>Active Files = 1,165</a:t>
            </a:r>
          </a:p>
          <a:p>
            <a:pPr lvl="1"/>
            <a:r>
              <a:rPr lang="en-US" dirty="0"/>
              <a:t>Inactive Files = 2,184</a:t>
            </a:r>
          </a:p>
        </p:txBody>
      </p:sp>
    </p:spTree>
    <p:extLst>
      <p:ext uri="{BB962C8B-B14F-4D97-AF65-F5344CB8AC3E}">
        <p14:creationId xmlns:p14="http://schemas.microsoft.com/office/powerpoint/2010/main" val="177433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Employee support services department</a:t>
            </a:r>
            <a:br>
              <a:rPr lang="en-US" b="1" dirty="0"/>
            </a:br>
            <a:r>
              <a:rPr lang="en-US" sz="1800" b="1" dirty="0"/>
              <a:t>(1 director &amp; 1 full time employee)</a:t>
            </a:r>
            <a:endParaRPr lang="en-US" b="1" dirty="0"/>
          </a:p>
        </p:txBody>
      </p:sp>
      <p:sp>
        <p:nvSpPr>
          <p:cNvPr id="3" name="Content Placeholder 2"/>
          <p:cNvSpPr>
            <a:spLocks noGrp="1"/>
          </p:cNvSpPr>
          <p:nvPr>
            <p:ph idx="1"/>
          </p:nvPr>
        </p:nvSpPr>
        <p:spPr/>
        <p:txBody>
          <a:bodyPr/>
          <a:lstStyle/>
          <a:p>
            <a:r>
              <a:rPr lang="en-US" b="1" dirty="0"/>
              <a:t>Office Overview – </a:t>
            </a:r>
            <a:r>
              <a:rPr lang="en-US" dirty="0"/>
              <a:t>Responsible for all matters pertaining to personnel; risk management; P-Card Program; Fuel Card Program; County Cell Phones; and Information Technology.</a:t>
            </a:r>
            <a:endParaRPr lang="en-US" b="1" dirty="0"/>
          </a:p>
          <a:p>
            <a:r>
              <a:rPr lang="en-US" b="1" dirty="0"/>
              <a:t>Performance Measures from 10/1/17 – 8/31/18</a:t>
            </a:r>
          </a:p>
          <a:p>
            <a:pPr lvl="1"/>
            <a:r>
              <a:rPr lang="en-US" dirty="0"/>
              <a:t>Total of BOCC Staff = 95</a:t>
            </a:r>
          </a:p>
          <a:p>
            <a:pPr lvl="1"/>
            <a:r>
              <a:rPr lang="en-US" dirty="0"/>
              <a:t>New Hires = 63</a:t>
            </a:r>
          </a:p>
          <a:p>
            <a:pPr lvl="1"/>
            <a:r>
              <a:rPr lang="en-US" dirty="0"/>
              <a:t>Terminations = 47</a:t>
            </a:r>
          </a:p>
        </p:txBody>
      </p:sp>
    </p:spTree>
    <p:extLst>
      <p:ext uri="{BB962C8B-B14F-4D97-AF65-F5344CB8AC3E}">
        <p14:creationId xmlns:p14="http://schemas.microsoft.com/office/powerpoint/2010/main" val="428892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Extension office</a:t>
            </a:r>
            <a:br>
              <a:rPr lang="en-US" b="1" dirty="0"/>
            </a:br>
            <a:r>
              <a:rPr lang="en-US" sz="1800" b="1" dirty="0"/>
              <a:t>(1 Director, 3 full time employees, &amp; 1 Part time employee )</a:t>
            </a:r>
          </a:p>
        </p:txBody>
      </p:sp>
      <p:sp>
        <p:nvSpPr>
          <p:cNvPr id="3" name="Content Placeholder 2"/>
          <p:cNvSpPr>
            <a:spLocks noGrp="1"/>
          </p:cNvSpPr>
          <p:nvPr>
            <p:ph idx="1"/>
          </p:nvPr>
        </p:nvSpPr>
        <p:spPr>
          <a:xfrm>
            <a:off x="685800" y="2057401"/>
            <a:ext cx="10820400" cy="4438649"/>
          </a:xfrm>
        </p:spPr>
        <p:txBody>
          <a:bodyPr>
            <a:normAutofit fontScale="77500" lnSpcReduction="20000"/>
          </a:bodyPr>
          <a:lstStyle/>
          <a:p>
            <a:r>
              <a:rPr lang="en-US" b="1" dirty="0"/>
              <a:t>Office Overview – </a:t>
            </a:r>
            <a:r>
              <a:rPr lang="en-US" dirty="0"/>
              <a:t>Provides information in the areas of agriculture, horticulture, natural resources, family and consumer sciences, marine, and youth development.</a:t>
            </a:r>
            <a:endParaRPr lang="en-US" b="1" dirty="0"/>
          </a:p>
          <a:p>
            <a:r>
              <a:rPr lang="en-US" b="1" dirty="0"/>
              <a:t>Performance Measures from 10/1/17 – 7/31/18</a:t>
            </a:r>
          </a:p>
          <a:p>
            <a:pPr lvl="1"/>
            <a:r>
              <a:rPr lang="en-US" b="1" dirty="0"/>
              <a:t>Ag/Natural Resources/Horticulture/Master</a:t>
            </a:r>
          </a:p>
          <a:p>
            <a:pPr lvl="2"/>
            <a:r>
              <a:rPr lang="en-US" dirty="0"/>
              <a:t>Educational Materials Prepared = 206</a:t>
            </a:r>
          </a:p>
          <a:p>
            <a:pPr lvl="2"/>
            <a:r>
              <a:rPr lang="en-US" dirty="0"/>
              <a:t>Field Contacts = 131</a:t>
            </a:r>
          </a:p>
          <a:p>
            <a:pPr lvl="2"/>
            <a:r>
              <a:rPr lang="en-US" dirty="0"/>
              <a:t>Office Consultations = 868</a:t>
            </a:r>
          </a:p>
          <a:p>
            <a:pPr lvl="2"/>
            <a:r>
              <a:rPr lang="en-US" dirty="0"/>
              <a:t>Telephone Consultations = 2,798</a:t>
            </a:r>
          </a:p>
          <a:p>
            <a:pPr lvl="2"/>
            <a:r>
              <a:rPr lang="en-US" dirty="0"/>
              <a:t>E-Mail Consultations = 2,128</a:t>
            </a:r>
          </a:p>
          <a:p>
            <a:pPr lvl="2"/>
            <a:r>
              <a:rPr lang="en-US" dirty="0"/>
              <a:t>Group Learning Participants = 1,187</a:t>
            </a:r>
          </a:p>
          <a:p>
            <a:pPr lvl="2"/>
            <a:r>
              <a:rPr lang="en-US" dirty="0"/>
              <a:t>Volunteer Hours = 7,238</a:t>
            </a:r>
          </a:p>
          <a:p>
            <a:pPr lvl="1"/>
            <a:r>
              <a:rPr lang="en-US" b="1" dirty="0"/>
              <a:t>Family &amp; Consumer Services</a:t>
            </a:r>
          </a:p>
          <a:p>
            <a:pPr lvl="2"/>
            <a:r>
              <a:rPr lang="en-US" dirty="0"/>
              <a:t>Educational Materials Prepared = 38		</a:t>
            </a:r>
          </a:p>
          <a:p>
            <a:pPr lvl="2"/>
            <a:r>
              <a:rPr lang="en-US" dirty="0"/>
              <a:t>Field Contacts = 447</a:t>
            </a:r>
          </a:p>
          <a:p>
            <a:pPr lvl="2"/>
            <a:r>
              <a:rPr lang="en-US" dirty="0"/>
              <a:t>Office Consultations = 16</a:t>
            </a:r>
          </a:p>
          <a:p>
            <a:pPr lvl="2"/>
            <a:r>
              <a:rPr lang="en-US" dirty="0"/>
              <a:t>Telephone Consultations = 207</a:t>
            </a:r>
          </a:p>
          <a:p>
            <a:pPr lvl="2"/>
            <a:r>
              <a:rPr lang="en-US" dirty="0"/>
              <a:t>E-Mail Consultations = 450</a:t>
            </a:r>
          </a:p>
          <a:p>
            <a:pPr lvl="2"/>
            <a:r>
              <a:rPr lang="en-US" dirty="0"/>
              <a:t>Group Learning Participants = 510</a:t>
            </a:r>
          </a:p>
          <a:p>
            <a:pPr lvl="2"/>
            <a:r>
              <a:rPr lang="en-US" dirty="0"/>
              <a:t>Web Page Visits = 74,694</a:t>
            </a:r>
          </a:p>
          <a:p>
            <a:pPr lvl="2"/>
            <a:r>
              <a:rPr lang="en-US" dirty="0"/>
              <a:t>Volunteer Hours = 55</a:t>
            </a:r>
          </a:p>
          <a:p>
            <a:pPr lvl="2"/>
            <a:endParaRPr lang="en-US" dirty="0"/>
          </a:p>
        </p:txBody>
      </p:sp>
    </p:spTree>
    <p:extLst>
      <p:ext uri="{BB962C8B-B14F-4D97-AF65-F5344CB8AC3E}">
        <p14:creationId xmlns:p14="http://schemas.microsoft.com/office/powerpoint/2010/main" val="106329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Extension Office cont’d</a:t>
            </a:r>
          </a:p>
        </p:txBody>
      </p:sp>
      <p:sp>
        <p:nvSpPr>
          <p:cNvPr id="3" name="Content Placeholder 2"/>
          <p:cNvSpPr>
            <a:spLocks noGrp="1"/>
          </p:cNvSpPr>
          <p:nvPr>
            <p:ph idx="1"/>
          </p:nvPr>
        </p:nvSpPr>
        <p:spPr/>
        <p:txBody>
          <a:bodyPr/>
          <a:lstStyle/>
          <a:p>
            <a:r>
              <a:rPr lang="en-US" b="1" dirty="0"/>
              <a:t>4-H &amp; Youth Programs</a:t>
            </a:r>
          </a:p>
          <a:p>
            <a:pPr lvl="1"/>
            <a:r>
              <a:rPr lang="en-US" dirty="0"/>
              <a:t>Field Contacts = 160</a:t>
            </a:r>
          </a:p>
          <a:p>
            <a:pPr lvl="1"/>
            <a:r>
              <a:rPr lang="en-US" dirty="0"/>
              <a:t>Office Consultations = 230</a:t>
            </a:r>
          </a:p>
          <a:p>
            <a:pPr lvl="1"/>
            <a:r>
              <a:rPr lang="en-US" dirty="0" err="1"/>
              <a:t>Telphone</a:t>
            </a:r>
            <a:r>
              <a:rPr lang="en-US" dirty="0"/>
              <a:t> Consultations = 192</a:t>
            </a:r>
          </a:p>
          <a:p>
            <a:pPr lvl="1"/>
            <a:r>
              <a:rPr lang="en-US" dirty="0"/>
              <a:t>E-Mail Consultations = 591</a:t>
            </a:r>
          </a:p>
          <a:p>
            <a:pPr lvl="1"/>
            <a:r>
              <a:rPr lang="en-US" dirty="0"/>
              <a:t>Group Learning Participants = 19</a:t>
            </a:r>
          </a:p>
          <a:p>
            <a:pPr lvl="1"/>
            <a:r>
              <a:rPr lang="en-US" dirty="0"/>
              <a:t>Social Media Contacts = 81,030</a:t>
            </a:r>
          </a:p>
          <a:p>
            <a:pPr lvl="1"/>
            <a:r>
              <a:rPr lang="en-US" dirty="0"/>
              <a:t>Volunteer Hours = 321</a:t>
            </a:r>
          </a:p>
        </p:txBody>
      </p:sp>
    </p:spTree>
    <p:extLst>
      <p:ext uri="{BB962C8B-B14F-4D97-AF65-F5344CB8AC3E}">
        <p14:creationId xmlns:p14="http://schemas.microsoft.com/office/powerpoint/2010/main" val="241726801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2770</Words>
  <Application>Microsoft Office PowerPoint</Application>
  <PresentationFormat>Widescreen</PresentationFormat>
  <Paragraphs>286</Paragraphs>
  <Slides>42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Century Gothic</vt:lpstr>
      <vt:lpstr>Verdana</vt:lpstr>
      <vt:lpstr>Wingdings</vt:lpstr>
      <vt:lpstr>Vapor Trail</vt:lpstr>
      <vt:lpstr>    board of county commissioners  overview of functions &amp; budget  September 12, 2018  </vt:lpstr>
      <vt:lpstr>Building department (1 Director &amp; 5 full time employees)</vt:lpstr>
      <vt:lpstr>Communications &amp; public Services Department (1 director and 2 full time employees)</vt:lpstr>
      <vt:lpstr>Library services (within the Communications &amp; Public Services Department) (1 Director, 5 full time employees, &amp; 1 part time employee)</vt:lpstr>
      <vt:lpstr>Recreation department (within the communications &amp; public services department) (1 director, 3 full time employees, &amp; 1 Part time employee </vt:lpstr>
      <vt:lpstr>Veteran services office (Within the Communications &amp; Public Services Department) (1 full time employee)</vt:lpstr>
      <vt:lpstr>Employee support services department (1 director &amp; 1 full time employee)</vt:lpstr>
      <vt:lpstr>Extension office (1 Director, 3 full time employees, &amp; 1 Part time employee )</vt:lpstr>
      <vt:lpstr>Extension Office cont’d</vt:lpstr>
      <vt:lpstr>Fiscal Operations Department (1 Director &amp; 1 Full Time Employee)</vt:lpstr>
      <vt:lpstr>intergovernmental affairs and restore act department (1 director &amp; 1 Full Time Employee)</vt:lpstr>
      <vt:lpstr>Parks &amp; facilities management department (1 Director, 7 Full time employees, &amp; 1 Part time employee)</vt:lpstr>
      <vt:lpstr>Planning &amp; community development department (1 Director, 4 full time employees)</vt:lpstr>
      <vt:lpstr>Planning &amp; community development department cont’d</vt:lpstr>
      <vt:lpstr>Probation Services (1 director &amp; 1 full time employee)</vt:lpstr>
      <vt:lpstr>Public safety department (1 director, 32 full time employees, 18 Flex/On call, 16 certified volunteer firefighters)</vt:lpstr>
      <vt:lpstr>Animal services (within the public safety department) (1 Director, 3 full time employees, &amp; 4 part time employees)</vt:lpstr>
      <vt:lpstr>Public works – road &amp; bridge, &amp; Fleet Management (1 director, 18 full time employees, &amp; 1 part time employee</vt:lpstr>
      <vt:lpstr>Revenue collections department (1 director &amp; 1 full time employee)</vt:lpstr>
      <vt:lpstr>Tourist Development (1 full time employee)</vt:lpstr>
      <vt:lpstr> questions???</vt:lpstr>
      <vt:lpstr>Local government Budget fundamentals</vt:lpstr>
      <vt:lpstr>Total Countywide budget</vt:lpstr>
      <vt:lpstr>The large bucket includes…</vt:lpstr>
      <vt:lpstr>Each bucket is unique</vt:lpstr>
      <vt:lpstr>Inside those four buckets…</vt:lpstr>
      <vt:lpstr>General fund bucket – 26.2M</vt:lpstr>
      <vt:lpstr>“duplicate” dollars?????</vt:lpstr>
      <vt:lpstr>Restricted funds bucket – 19.7M </vt:lpstr>
      <vt:lpstr>Construction Funds bucket – 12.2M </vt:lpstr>
      <vt:lpstr>Business funds bucket – 18.5m</vt:lpstr>
      <vt:lpstr>And inside each of those buckets???</vt:lpstr>
      <vt:lpstr>General fund buckets</vt:lpstr>
      <vt:lpstr>Restricted funds buckets</vt:lpstr>
      <vt:lpstr>Construction funds buckets</vt:lpstr>
      <vt:lpstr>Business funds buckets</vt:lpstr>
      <vt:lpstr>The buckets are filled with cups</vt:lpstr>
      <vt:lpstr>Managing buckets and cups</vt:lpstr>
      <vt:lpstr>Big green bucket with 76.6M</vt:lpstr>
      <vt:lpstr>the four buckets again</vt:lpstr>
      <vt:lpstr>And now the cups!</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Budget fundamentals</dc:title>
  <dc:creator>Brandy King</dc:creator>
  <cp:lastModifiedBy>Patty Taylor</cp:lastModifiedBy>
  <cp:revision>69</cp:revision>
  <cp:lastPrinted>2018-09-12T14:00:40Z</cp:lastPrinted>
  <dcterms:created xsi:type="dcterms:W3CDTF">2018-08-23T20:47:47Z</dcterms:created>
  <dcterms:modified xsi:type="dcterms:W3CDTF">2018-09-13T14:31:43Z</dcterms:modified>
</cp:coreProperties>
</file>